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tags/tag43.xml" ContentType="application/vnd.openxmlformats-officedocument.presentationml.tags+xml"/>
  <Override PartName="/ppt/notesSlides/notesSlide31.xml" ContentType="application/vnd.openxmlformats-officedocument.presentationml.notesSlide+xml"/>
  <Override PartName="/ppt/tags/tag44.xml" ContentType="application/vnd.openxmlformats-officedocument.presentationml.tags+xml"/>
  <Override PartName="/ppt/notesSlides/notesSlide32.xml" ContentType="application/vnd.openxmlformats-officedocument.presentationml.notesSlide+xml"/>
  <Override PartName="/ppt/tags/tag45.xml" ContentType="application/vnd.openxmlformats-officedocument.presentationml.tags+xml"/>
  <Override PartName="/ppt/notesSlides/notesSlide33.xml" ContentType="application/vnd.openxmlformats-officedocument.presentationml.notesSlide+xml"/>
  <Override PartName="/ppt/tags/tag46.xml" ContentType="application/vnd.openxmlformats-officedocument.presentationml.tags+xml"/>
  <Override PartName="/ppt/notesSlides/notesSlide34.xml" ContentType="application/vnd.openxmlformats-officedocument.presentationml.notesSlide+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notesSlides/notesSlide36.xml" ContentType="application/vnd.openxmlformats-officedocument.presentationml.notesSlide+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notesSlides/notesSlide38.xml" ContentType="application/vnd.openxmlformats-officedocument.presentationml.notesSlide+xml"/>
  <Override PartName="/ppt/tags/tag51.xml" ContentType="application/vnd.openxmlformats-officedocument.presentationml.tags+xml"/>
  <Override PartName="/ppt/notesSlides/notesSlide39.xml" ContentType="application/vnd.openxmlformats-officedocument.presentationml.notesSlide+xml"/>
  <Override PartName="/ppt/tags/tag52.xml" ContentType="application/vnd.openxmlformats-officedocument.presentationml.tags+xml"/>
  <Override PartName="/ppt/notesSlides/notesSlide40.xml" ContentType="application/vnd.openxmlformats-officedocument.presentationml.notesSlide+xml"/>
  <Override PartName="/ppt/tags/tag53.xml" ContentType="application/vnd.openxmlformats-officedocument.presentationml.tags+xml"/>
  <Override PartName="/ppt/notesSlides/notesSlide41.xml" ContentType="application/vnd.openxmlformats-officedocument.presentationml.notesSlide+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tags/tag56.xml" ContentType="application/vnd.openxmlformats-officedocument.presentationml.tags+xml"/>
  <Override PartName="/ppt/notesSlides/notesSlide44.xml" ContentType="application/vnd.openxmlformats-officedocument.presentationml.notesSlide+xml"/>
  <Override PartName="/ppt/tags/tag57.xml" ContentType="application/vnd.openxmlformats-officedocument.presentationml.tags+xml"/>
  <Override PartName="/ppt/notesSlides/notesSlide45.xml" ContentType="application/vnd.openxmlformats-officedocument.presentationml.notesSlide+xml"/>
  <Override PartName="/ppt/tags/tag58.xml" ContentType="application/vnd.openxmlformats-officedocument.presentationml.tags+xml"/>
  <Override PartName="/ppt/notesSlides/notesSlide46.xml" ContentType="application/vnd.openxmlformats-officedocument.presentationml.notesSlide+xml"/>
  <Override PartName="/ppt/tags/tag59.xml" ContentType="application/vnd.openxmlformats-officedocument.presentationml.tags+xml"/>
  <Override PartName="/ppt/notesSlides/notesSlide47.xml" ContentType="application/vnd.openxmlformats-officedocument.presentationml.notesSlide+xml"/>
  <Override PartName="/ppt/tags/tag60.xml" ContentType="application/vnd.openxmlformats-officedocument.presentationml.tags+xml"/>
  <Override PartName="/ppt/notesSlides/notesSlide48.xml" ContentType="application/vnd.openxmlformats-officedocument.presentationml.notesSlide+xml"/>
  <Override PartName="/ppt/tags/tag61.xml" ContentType="application/vnd.openxmlformats-officedocument.presentationml.tags+xml"/>
  <Override PartName="/ppt/notesSlides/notesSlide49.xml" ContentType="application/vnd.openxmlformats-officedocument.presentationml.notesSlide+xml"/>
  <Override PartName="/ppt/tags/tag62.xml" ContentType="application/vnd.openxmlformats-officedocument.presentationml.tags+xml"/>
  <Override PartName="/ppt/notesSlides/notesSlide50.xml" ContentType="application/vnd.openxmlformats-officedocument.presentationml.notesSlide+xml"/>
  <Override PartName="/ppt/tags/tag63.xml" ContentType="application/vnd.openxmlformats-officedocument.presentationml.tags+xml"/>
  <Override PartName="/ppt/notesSlides/notesSlide51.xml" ContentType="application/vnd.openxmlformats-officedocument.presentationml.notesSlide+xml"/>
  <Override PartName="/ppt/tags/tag64.xml" ContentType="application/vnd.openxmlformats-officedocument.presentationml.tags+xml"/>
  <Override PartName="/ppt/notesSlides/notesSlide52.xml" ContentType="application/vnd.openxmlformats-officedocument.presentationml.notesSlide+xml"/>
  <Override PartName="/ppt/tags/tag65.xml" ContentType="application/vnd.openxmlformats-officedocument.presentationml.tags+xml"/>
  <Override PartName="/ppt/notesSlides/notesSlide53.xml" ContentType="application/vnd.openxmlformats-officedocument.presentationml.notesSlide+xml"/>
  <Override PartName="/ppt/tags/tag66.xml" ContentType="application/vnd.openxmlformats-officedocument.presentationml.tags+xml"/>
  <Override PartName="/ppt/notesSlides/notesSlide54.xml" ContentType="application/vnd.openxmlformats-officedocument.presentationml.notesSlide+xml"/>
  <Override PartName="/ppt/tags/tag67.xml" ContentType="application/vnd.openxmlformats-officedocument.presentationml.tags+xml"/>
  <Override PartName="/ppt/notesSlides/notesSlide55.xml" ContentType="application/vnd.openxmlformats-officedocument.presentationml.notesSlide+xml"/>
  <Override PartName="/ppt/tags/tag68.xml" ContentType="application/vnd.openxmlformats-officedocument.presentationml.tags+xml"/>
  <Override PartName="/ppt/notesSlides/notesSlide56.xml" ContentType="application/vnd.openxmlformats-officedocument.presentationml.notesSlide+xml"/>
  <Override PartName="/ppt/tags/tag69.xml" ContentType="application/vnd.openxmlformats-officedocument.presentationml.tags+xml"/>
  <Override PartName="/ppt/notesSlides/notesSlide57.xml" ContentType="application/vnd.openxmlformats-officedocument.presentationml.notesSlide+xml"/>
  <Override PartName="/ppt/tags/tag70.xml" ContentType="application/vnd.openxmlformats-officedocument.presentationml.tags+xml"/>
  <Override PartName="/ppt/notesSlides/notesSlide58.xml" ContentType="application/vnd.openxmlformats-officedocument.presentationml.notesSlide+xml"/>
  <Override PartName="/ppt/tags/tag71.xml" ContentType="application/vnd.openxmlformats-officedocument.presentationml.tags+xml"/>
  <Override PartName="/ppt/notesSlides/notesSlide59.xml" ContentType="application/vnd.openxmlformats-officedocument.presentationml.notesSlide+xml"/>
  <Override PartName="/ppt/tags/tag72.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62"/>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3" r:id="rId15"/>
    <p:sldId id="357" r:id="rId16"/>
    <p:sldId id="324" r:id="rId17"/>
    <p:sldId id="340" r:id="rId18"/>
    <p:sldId id="339" r:id="rId19"/>
    <p:sldId id="326" r:id="rId20"/>
    <p:sldId id="345" r:id="rId21"/>
    <p:sldId id="356" r:id="rId22"/>
    <p:sldId id="272" r:id="rId23"/>
    <p:sldId id="328" r:id="rId24"/>
    <p:sldId id="329" r:id="rId25"/>
    <p:sldId id="330" r:id="rId26"/>
    <p:sldId id="360" r:id="rId27"/>
    <p:sldId id="346" r:id="rId28"/>
    <p:sldId id="364" r:id="rId29"/>
    <p:sldId id="350" r:id="rId30"/>
    <p:sldId id="331" r:id="rId31"/>
    <p:sldId id="361" r:id="rId32"/>
    <p:sldId id="347" r:id="rId33"/>
    <p:sldId id="333" r:id="rId34"/>
    <p:sldId id="362" r:id="rId35"/>
    <p:sldId id="348" r:id="rId36"/>
    <p:sldId id="358" r:id="rId37"/>
    <p:sldId id="334" r:id="rId38"/>
    <p:sldId id="363" r:id="rId39"/>
    <p:sldId id="349" r:id="rId40"/>
    <p:sldId id="335" r:id="rId41"/>
    <p:sldId id="365" r:id="rId42"/>
    <p:sldId id="366" r:id="rId43"/>
    <p:sldId id="336" r:id="rId44"/>
    <p:sldId id="368" r:id="rId45"/>
    <p:sldId id="367" r:id="rId46"/>
    <p:sldId id="352" r:id="rId47"/>
    <p:sldId id="369" r:id="rId48"/>
    <p:sldId id="353" r:id="rId49"/>
    <p:sldId id="359" r:id="rId50"/>
    <p:sldId id="355" r:id="rId51"/>
    <p:sldId id="287" r:id="rId52"/>
    <p:sldId id="288" r:id="rId53"/>
    <p:sldId id="289" r:id="rId54"/>
    <p:sldId id="290" r:id="rId55"/>
    <p:sldId id="291" r:id="rId56"/>
    <p:sldId id="292" r:id="rId57"/>
    <p:sldId id="293" r:id="rId58"/>
    <p:sldId id="295" r:id="rId59"/>
    <p:sldId id="294" r:id="rId60"/>
    <p:sldId id="296" r:id="rId61"/>
  </p:sldIdLst>
  <p:sldSz cx="9144000" cy="5143500" type="screen16x9"/>
  <p:notesSz cx="7315200" cy="9601200"/>
  <p:embeddedFontLst>
    <p:embeddedFont>
      <p:font typeface="Calibri" panose="020F0502020204030204" pitchFamily="34" charset="0"/>
      <p:regular r:id="rId63"/>
      <p:bold r:id="rId64"/>
      <p:italic r:id="rId65"/>
      <p:boldItalic r:id="rId66"/>
    </p:embeddedFont>
    <p:embeddedFont>
      <p:font typeface="Maven Pro" pitchFamily="2" charset="77"/>
      <p:regular r:id="rId67"/>
      <p:bold r:id="rId68"/>
    </p:embeddedFont>
    <p:embeddedFont>
      <p:font typeface="Nunito" pitchFamily="2" charset="77"/>
      <p:regular r:id="rId69"/>
      <p:bold r:id="rId70"/>
      <p:italic r:id="rId71"/>
      <p:boldItalic r:id="rId72"/>
    </p:embeddedFont>
    <p:embeddedFont>
      <p:font typeface="Tw Cen MT Condensed" panose="020B0606020104020203" pitchFamily="34" charset="77"/>
      <p:regular r:id="rId73"/>
      <p:bold r:id="rId74"/>
    </p:embeddedFont>
  </p:embeddedFontLst>
  <p:custDataLst>
    <p:tags r:id="rId7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041"/>
    <a:srgbClr val="00A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09" autoAdjust="0"/>
    <p:restoredTop sz="95281"/>
  </p:normalViewPr>
  <p:slideViewPr>
    <p:cSldViewPr snapToGrid="0" snapToObjects="1">
      <p:cViewPr varScale="1">
        <p:scale>
          <a:sx n="96" d="100"/>
          <a:sy n="96" d="100"/>
        </p:scale>
        <p:origin x="192" y="1744"/>
      </p:cViewPr>
      <p:guideLst/>
    </p:cSldViewPr>
  </p:slid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pitchFamily="2" charset="77"/>
              </a:rPr>
              <a:t>Add how to get student/instructor license</a:t>
            </a:r>
            <a:endParaRPr sz="1200" dirty="0">
              <a:latin typeface="Maven Pro" pitchFamily="2" charset="7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743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0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368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278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834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668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1442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218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847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817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441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1841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2099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174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7547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413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077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250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9273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944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8050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251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1554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466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3340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292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5487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3404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1549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755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875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8033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6458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589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9539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8905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6398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0454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3550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pitchFamily="2" charset="7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337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791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5639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749B9E6-FB70-6843-B29D-3DCBCB0B2A88}"/>
              </a:ext>
            </a:extLst>
          </p:cNvPr>
          <p:cNvGraphicFramePr>
            <a:graphicFrameLocks noChangeAspect="1"/>
          </p:cNvGraphicFramePr>
          <p:nvPr userDrawn="1">
            <p:custDataLst>
              <p:tags r:id="rId2"/>
            </p:custDataLst>
            <p:extLst>
              <p:ext uri="{D42A27DB-BD31-4B8C-83A1-F6EECF244321}">
                <p14:modId xmlns:p14="http://schemas.microsoft.com/office/powerpoint/2010/main" val="9138418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82"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B41DAE8-4A24-BF45-83FE-2E13F55AD517}"/>
              </a:ext>
            </a:extLst>
          </p:cNvPr>
          <p:cNvGraphicFramePr>
            <a:graphicFrameLocks noChangeAspect="1"/>
          </p:cNvGraphicFramePr>
          <p:nvPr userDrawn="1">
            <p:custDataLst>
              <p:tags r:id="rId2"/>
            </p:custDataLst>
            <p:extLst>
              <p:ext uri="{D42A27DB-BD31-4B8C-83A1-F6EECF244321}">
                <p14:modId xmlns:p14="http://schemas.microsoft.com/office/powerpoint/2010/main" val="3288660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2298"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7F74CD-033D-9448-ABE9-12E3CEDD69A4}"/>
              </a:ext>
            </a:extLst>
          </p:cNvPr>
          <p:cNvGraphicFramePr>
            <a:graphicFrameLocks noChangeAspect="1"/>
          </p:cNvGraphicFramePr>
          <p:nvPr userDrawn="1">
            <p:custDataLst>
              <p:tags r:id="rId2"/>
            </p:custDataLst>
            <p:extLst>
              <p:ext uri="{D42A27DB-BD31-4B8C-83A1-F6EECF244321}">
                <p14:modId xmlns:p14="http://schemas.microsoft.com/office/powerpoint/2010/main" val="2130816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06"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31CC77-748E-C945-AA2C-15E19DF8336B}"/>
              </a:ext>
            </a:extLst>
          </p:cNvPr>
          <p:cNvGraphicFramePr>
            <a:graphicFrameLocks noChangeAspect="1"/>
          </p:cNvGraphicFramePr>
          <p:nvPr userDrawn="1">
            <p:custDataLst>
              <p:tags r:id="rId2"/>
            </p:custDataLst>
            <p:extLst>
              <p:ext uri="{D42A27DB-BD31-4B8C-83A1-F6EECF244321}">
                <p14:modId xmlns:p14="http://schemas.microsoft.com/office/powerpoint/2010/main" val="20494228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30"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0113ADB-A4B1-2640-ABB3-00167FA17EEF}"/>
              </a:ext>
            </a:extLst>
          </p:cNvPr>
          <p:cNvGraphicFramePr>
            <a:graphicFrameLocks noChangeAspect="1"/>
          </p:cNvGraphicFramePr>
          <p:nvPr userDrawn="1">
            <p:custDataLst>
              <p:tags r:id="rId2"/>
            </p:custDataLst>
            <p:extLst>
              <p:ext uri="{D42A27DB-BD31-4B8C-83A1-F6EECF244321}">
                <p14:modId xmlns:p14="http://schemas.microsoft.com/office/powerpoint/2010/main" val="137136730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54"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C789D-DCF8-8644-A5F5-E32FADE0510D}"/>
              </a:ext>
            </a:extLst>
          </p:cNvPr>
          <p:cNvGraphicFramePr>
            <a:graphicFrameLocks noChangeAspect="1"/>
          </p:cNvGraphicFramePr>
          <p:nvPr userDrawn="1">
            <p:custDataLst>
              <p:tags r:id="rId2"/>
            </p:custDataLst>
            <p:extLst>
              <p:ext uri="{D42A27DB-BD31-4B8C-83A1-F6EECF244321}">
                <p14:modId xmlns:p14="http://schemas.microsoft.com/office/powerpoint/2010/main" val="21993378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7178"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F4AFF-6036-2741-83DD-1DF82DBC6855}"/>
              </a:ext>
            </a:extLst>
          </p:cNvPr>
          <p:cNvGraphicFramePr>
            <a:graphicFrameLocks noChangeAspect="1"/>
          </p:cNvGraphicFramePr>
          <p:nvPr userDrawn="1">
            <p:custDataLst>
              <p:tags r:id="rId2"/>
            </p:custDataLst>
            <p:extLst>
              <p:ext uri="{D42A27DB-BD31-4B8C-83A1-F6EECF244321}">
                <p14:modId xmlns:p14="http://schemas.microsoft.com/office/powerpoint/2010/main" val="2333040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202"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288D4B-1A98-034A-A7DE-28890A73F020}"/>
              </a:ext>
            </a:extLst>
          </p:cNvPr>
          <p:cNvGraphicFramePr>
            <a:graphicFrameLocks noChangeAspect="1"/>
          </p:cNvGraphicFramePr>
          <p:nvPr userDrawn="1">
            <p:custDataLst>
              <p:tags r:id="rId2"/>
            </p:custDataLst>
            <p:extLst>
              <p:ext uri="{D42A27DB-BD31-4B8C-83A1-F6EECF244321}">
                <p14:modId xmlns:p14="http://schemas.microsoft.com/office/powerpoint/2010/main" val="14300602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226"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48AEA0F-BECE-4642-A438-EE93F305C79F}"/>
              </a:ext>
            </a:extLst>
          </p:cNvPr>
          <p:cNvGraphicFramePr>
            <a:graphicFrameLocks noChangeAspect="1"/>
          </p:cNvGraphicFramePr>
          <p:nvPr userDrawn="1">
            <p:custDataLst>
              <p:tags r:id="rId2"/>
            </p:custDataLst>
            <p:extLst>
              <p:ext uri="{D42A27DB-BD31-4B8C-83A1-F6EECF244321}">
                <p14:modId xmlns:p14="http://schemas.microsoft.com/office/powerpoint/2010/main" val="2728533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50"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3125BCC-F9B2-9B45-B682-CC1E945D2787}"/>
              </a:ext>
            </a:extLst>
          </p:cNvPr>
          <p:cNvGraphicFramePr>
            <a:graphicFrameLocks noChangeAspect="1"/>
          </p:cNvGraphicFramePr>
          <p:nvPr userDrawn="1">
            <p:custDataLst>
              <p:tags r:id="rId2"/>
            </p:custDataLst>
            <p:extLst>
              <p:ext uri="{D42A27DB-BD31-4B8C-83A1-F6EECF244321}">
                <p14:modId xmlns:p14="http://schemas.microsoft.com/office/powerpoint/2010/main" val="22197200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1274"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386D11-FB63-014D-B227-A88DE34642A4}"/>
              </a:ext>
            </a:extLst>
          </p:cNvPr>
          <p:cNvGraphicFramePr>
            <a:graphicFrameLocks noChangeAspect="1"/>
          </p:cNvGraphicFramePr>
          <p:nvPr userDrawn="1">
            <p:custDataLst>
              <p:tags r:id="rId13"/>
            </p:custDataLst>
            <p:extLst>
              <p:ext uri="{D42A27DB-BD31-4B8C-83A1-F6EECF244321}">
                <p14:modId xmlns:p14="http://schemas.microsoft.com/office/powerpoint/2010/main" val="5062845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35"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public.tableau.com/en-us/s/gallery/analyzing-ums?gallery=votd" TargetMode="Externa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25.emf"/><Relationship Id="rId5" Type="http://schemas.openxmlformats.org/officeDocument/2006/relationships/oleObject" Target="../embeddings/oleObject21.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tableau.com/academic" TargetMode="External"/><Relationship Id="rId3" Type="http://schemas.openxmlformats.org/officeDocument/2006/relationships/slideLayout" Target="../slideLayouts/slideLayout3.xml"/><Relationship Id="rId7" Type="http://schemas.openxmlformats.org/officeDocument/2006/relationships/hyperlink" Target="https://www.tableau.com/products/trial" TargetMode="External"/><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26.emf"/><Relationship Id="rId5" Type="http://schemas.openxmlformats.org/officeDocument/2006/relationships/oleObject" Target="../embeddings/oleObject22.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27.emf"/><Relationship Id="rId11" Type="http://schemas.openxmlformats.org/officeDocument/2006/relationships/image" Target="../media/image32.png"/><Relationship Id="rId5" Type="http://schemas.openxmlformats.org/officeDocument/2006/relationships/oleObject" Target="../embeddings/oleObject23.bin"/><Relationship Id="rId10" Type="http://schemas.openxmlformats.org/officeDocument/2006/relationships/image" Target="../media/image31.png"/><Relationship Id="rId4" Type="http://schemas.openxmlformats.org/officeDocument/2006/relationships/notesSlide" Target="../notesSlides/notesSlide12.xm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33.emf"/><Relationship Id="rId5" Type="http://schemas.openxmlformats.org/officeDocument/2006/relationships/oleObject" Target="../embeddings/oleObject24.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5.png"/><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34.emf"/><Relationship Id="rId5" Type="http://schemas.openxmlformats.org/officeDocument/2006/relationships/oleObject" Target="../embeddings/oleObject25.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36.emf"/><Relationship Id="rId5" Type="http://schemas.openxmlformats.org/officeDocument/2006/relationships/oleObject" Target="../embeddings/oleObject26.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8.jpeg"/><Relationship Id="rId2" Type="http://schemas.openxmlformats.org/officeDocument/2006/relationships/tags" Target="../tags/tag28.xml"/><Relationship Id="rId1" Type="http://schemas.openxmlformats.org/officeDocument/2006/relationships/vmlDrawing" Target="../drawings/vmlDrawing27.vml"/><Relationship Id="rId6" Type="http://schemas.openxmlformats.org/officeDocument/2006/relationships/image" Target="../media/image37.emf"/><Relationship Id="rId5" Type="http://schemas.openxmlformats.org/officeDocument/2006/relationships/oleObject" Target="../embeddings/oleObject27.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vmlDrawing" Target="../drawings/vmlDrawing28.vml"/><Relationship Id="rId6" Type="http://schemas.openxmlformats.org/officeDocument/2006/relationships/image" Target="../media/image39.emf"/><Relationship Id="rId5" Type="http://schemas.openxmlformats.org/officeDocument/2006/relationships/oleObject" Target="../embeddings/oleObject28.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41.emf"/><Relationship Id="rId5" Type="http://schemas.openxmlformats.org/officeDocument/2006/relationships/oleObject" Target="../embeddings/oleObject29.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3.png"/><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42.emf"/><Relationship Id="rId5" Type="http://schemas.openxmlformats.org/officeDocument/2006/relationships/oleObject" Target="../embeddings/oleObject30.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44.emf"/><Relationship Id="rId5" Type="http://schemas.openxmlformats.org/officeDocument/2006/relationships/oleObject" Target="../embeddings/oleObject31.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46.emf"/><Relationship Id="rId5" Type="http://schemas.openxmlformats.org/officeDocument/2006/relationships/oleObject" Target="../embeddings/oleObject32.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47.emf"/><Relationship Id="rId5" Type="http://schemas.openxmlformats.org/officeDocument/2006/relationships/oleObject" Target="../embeddings/oleObject33.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9.png"/><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image" Target="../media/image48.emf"/><Relationship Id="rId5" Type="http://schemas.openxmlformats.org/officeDocument/2006/relationships/oleObject" Target="../embeddings/oleObject34.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0.xml"/><Relationship Id="rId7" Type="http://schemas.openxmlformats.org/officeDocument/2006/relationships/diagramData" Target="../diagrams/data1.xml"/><Relationship Id="rId2" Type="http://schemas.openxmlformats.org/officeDocument/2006/relationships/tags" Target="../tags/tag36.xml"/><Relationship Id="rId1" Type="http://schemas.openxmlformats.org/officeDocument/2006/relationships/vmlDrawing" Target="../drawings/vmlDrawing35.vml"/><Relationship Id="rId6" Type="http://schemas.openxmlformats.org/officeDocument/2006/relationships/image" Target="../media/image50.emf"/><Relationship Id="rId11" Type="http://schemas.microsoft.com/office/2007/relationships/diagramDrawing" Target="../diagrams/drawing1.xml"/><Relationship Id="rId5" Type="http://schemas.openxmlformats.org/officeDocument/2006/relationships/oleObject" Target="../embeddings/oleObject35.bin"/><Relationship Id="rId10" Type="http://schemas.openxmlformats.org/officeDocument/2006/relationships/diagramColors" Target="../diagrams/colors1.xml"/><Relationship Id="rId4" Type="http://schemas.openxmlformats.org/officeDocument/2006/relationships/notesSlide" Target="../notesSlides/notesSlide24.xml"/><Relationship Id="rId9"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vmlDrawing" Target="../drawings/vmlDrawing36.vml"/><Relationship Id="rId6" Type="http://schemas.openxmlformats.org/officeDocument/2006/relationships/image" Target="../media/image51.emf"/><Relationship Id="rId11" Type="http://schemas.openxmlformats.org/officeDocument/2006/relationships/image" Target="../media/image56.PNG"/><Relationship Id="rId5" Type="http://schemas.openxmlformats.org/officeDocument/2006/relationships/oleObject" Target="../embeddings/oleObject36.bin"/><Relationship Id="rId10" Type="http://schemas.openxmlformats.org/officeDocument/2006/relationships/image" Target="../media/image55.PNG"/><Relationship Id="rId4" Type="http://schemas.openxmlformats.org/officeDocument/2006/relationships/notesSlide" Target="../notesSlides/notesSlide25.xml"/><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8.xml"/><Relationship Id="rId1" Type="http://schemas.openxmlformats.org/officeDocument/2006/relationships/vmlDrawing" Target="../drawings/vmlDrawing37.vml"/><Relationship Id="rId6" Type="http://schemas.openxmlformats.org/officeDocument/2006/relationships/image" Target="../media/image51.emf"/><Relationship Id="rId5" Type="http://schemas.openxmlformats.org/officeDocument/2006/relationships/oleObject" Target="../embeddings/oleObject37.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8.png"/><Relationship Id="rId2" Type="http://schemas.openxmlformats.org/officeDocument/2006/relationships/tags" Target="../tags/tag39.xml"/><Relationship Id="rId1" Type="http://schemas.openxmlformats.org/officeDocument/2006/relationships/vmlDrawing" Target="../drawings/vmlDrawing38.vml"/><Relationship Id="rId6" Type="http://schemas.openxmlformats.org/officeDocument/2006/relationships/image" Target="../media/image57.emf"/><Relationship Id="rId5" Type="http://schemas.openxmlformats.org/officeDocument/2006/relationships/oleObject" Target="../embeddings/oleObject38.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0.xml"/><Relationship Id="rId1" Type="http://schemas.openxmlformats.org/officeDocument/2006/relationships/vmlDrawing" Target="../drawings/vmlDrawing39.vml"/><Relationship Id="rId6" Type="http://schemas.openxmlformats.org/officeDocument/2006/relationships/image" Target="../media/image59.emf"/><Relationship Id="rId5" Type="http://schemas.openxmlformats.org/officeDocument/2006/relationships/oleObject" Target="../embeddings/oleObject39.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1.png"/><Relationship Id="rId2" Type="http://schemas.openxmlformats.org/officeDocument/2006/relationships/tags" Target="../tags/tag41.xml"/><Relationship Id="rId1" Type="http://schemas.openxmlformats.org/officeDocument/2006/relationships/vmlDrawing" Target="../drawings/vmlDrawing40.vml"/><Relationship Id="rId6" Type="http://schemas.openxmlformats.org/officeDocument/2006/relationships/image" Target="../media/image60.emf"/><Relationship Id="rId5" Type="http://schemas.openxmlformats.org/officeDocument/2006/relationships/oleObject" Target="../embeddings/oleObject40.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1.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4.emf"/><Relationship Id="rId5" Type="http://schemas.openxmlformats.org/officeDocument/2006/relationships/oleObject" Target="../embeddings/oleObject14.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42.xml"/><Relationship Id="rId1" Type="http://schemas.openxmlformats.org/officeDocument/2006/relationships/vmlDrawing" Target="../drawings/vmlDrawing41.vml"/><Relationship Id="rId6" Type="http://schemas.openxmlformats.org/officeDocument/2006/relationships/image" Target="../media/image62.emf"/><Relationship Id="rId5" Type="http://schemas.openxmlformats.org/officeDocument/2006/relationships/oleObject" Target="../embeddings/oleObject41.bin"/><Relationship Id="rId10" Type="http://schemas.openxmlformats.org/officeDocument/2006/relationships/image" Target="../media/image64.PNG"/><Relationship Id="rId4" Type="http://schemas.openxmlformats.org/officeDocument/2006/relationships/notesSlide" Target="../notesSlides/notesSlide30.xml"/><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3.xml"/><Relationship Id="rId1" Type="http://schemas.openxmlformats.org/officeDocument/2006/relationships/vmlDrawing" Target="../drawings/vmlDrawing42.vml"/><Relationship Id="rId6" Type="http://schemas.openxmlformats.org/officeDocument/2006/relationships/image" Target="../media/image62.emf"/><Relationship Id="rId5" Type="http://schemas.openxmlformats.org/officeDocument/2006/relationships/oleObject" Target="../embeddings/oleObject42.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0.xml"/><Relationship Id="rId7" Type="http://schemas.openxmlformats.org/officeDocument/2006/relationships/image" Target="../media/image66.png"/><Relationship Id="rId2" Type="http://schemas.openxmlformats.org/officeDocument/2006/relationships/tags" Target="../tags/tag44.xml"/><Relationship Id="rId1" Type="http://schemas.openxmlformats.org/officeDocument/2006/relationships/vmlDrawing" Target="../drawings/vmlDrawing43.vml"/><Relationship Id="rId6" Type="http://schemas.openxmlformats.org/officeDocument/2006/relationships/image" Target="../media/image65.emf"/><Relationship Id="rId5" Type="http://schemas.openxmlformats.org/officeDocument/2006/relationships/oleObject" Target="../embeddings/oleObject43.bin"/><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10.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vmlDrawing" Target="../drawings/vmlDrawing44.vml"/><Relationship Id="rId6" Type="http://schemas.openxmlformats.org/officeDocument/2006/relationships/image" Target="../media/image68.emf"/><Relationship Id="rId5" Type="http://schemas.openxmlformats.org/officeDocument/2006/relationships/oleObject" Target="../embeddings/oleObject44.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6.xml"/><Relationship Id="rId1" Type="http://schemas.openxmlformats.org/officeDocument/2006/relationships/vmlDrawing" Target="../drawings/vmlDrawing45.vml"/><Relationship Id="rId6" Type="http://schemas.openxmlformats.org/officeDocument/2006/relationships/image" Target="../media/image68.emf"/><Relationship Id="rId5" Type="http://schemas.openxmlformats.org/officeDocument/2006/relationships/oleObject" Target="../embeddings/oleObject45.bin"/><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2.png"/><Relationship Id="rId2" Type="http://schemas.openxmlformats.org/officeDocument/2006/relationships/tags" Target="../tags/tag47.xml"/><Relationship Id="rId1" Type="http://schemas.openxmlformats.org/officeDocument/2006/relationships/vmlDrawing" Target="../drawings/vmlDrawing46.vml"/><Relationship Id="rId6" Type="http://schemas.openxmlformats.org/officeDocument/2006/relationships/image" Target="../media/image71.emf"/><Relationship Id="rId5" Type="http://schemas.openxmlformats.org/officeDocument/2006/relationships/oleObject" Target="../embeddings/oleObject46.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8.xml"/><Relationship Id="rId1" Type="http://schemas.openxmlformats.org/officeDocument/2006/relationships/vmlDrawing" Target="../drawings/vmlDrawing47.vml"/><Relationship Id="rId6" Type="http://schemas.openxmlformats.org/officeDocument/2006/relationships/image" Target="../media/image73.emf"/><Relationship Id="rId5" Type="http://schemas.openxmlformats.org/officeDocument/2006/relationships/oleObject" Target="../embeddings/oleObject47.bin"/><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49.xml"/><Relationship Id="rId1" Type="http://schemas.openxmlformats.org/officeDocument/2006/relationships/vmlDrawing" Target="../drawings/vmlDrawing48.vml"/><Relationship Id="rId6" Type="http://schemas.openxmlformats.org/officeDocument/2006/relationships/image" Target="../media/image74.emf"/><Relationship Id="rId5" Type="http://schemas.openxmlformats.org/officeDocument/2006/relationships/oleObject" Target="../embeddings/oleObject48.bin"/><Relationship Id="rId4" Type="http://schemas.openxmlformats.org/officeDocument/2006/relationships/notesSlide" Target="../notesSlides/notesSlide37.xml"/><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0.xml"/><Relationship Id="rId1" Type="http://schemas.openxmlformats.org/officeDocument/2006/relationships/vmlDrawing" Target="../drawings/vmlDrawing49.vml"/><Relationship Id="rId6" Type="http://schemas.openxmlformats.org/officeDocument/2006/relationships/image" Target="../media/image74.emf"/><Relationship Id="rId5" Type="http://schemas.openxmlformats.org/officeDocument/2006/relationships/oleObject" Target="../embeddings/oleObject49.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6.png"/><Relationship Id="rId2" Type="http://schemas.openxmlformats.org/officeDocument/2006/relationships/tags" Target="../tags/tag51.xml"/><Relationship Id="rId1" Type="http://schemas.openxmlformats.org/officeDocument/2006/relationships/vmlDrawing" Target="../drawings/vmlDrawing50.vml"/><Relationship Id="rId6" Type="http://schemas.openxmlformats.org/officeDocument/2006/relationships/image" Target="../media/image75.emf"/><Relationship Id="rId5" Type="http://schemas.openxmlformats.org/officeDocument/2006/relationships/oleObject" Target="../embeddings/oleObject50.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5.emf"/><Relationship Id="rId5" Type="http://schemas.openxmlformats.org/officeDocument/2006/relationships/oleObject" Target="../embeddings/oleObject15.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8.PNG"/><Relationship Id="rId3" Type="http://schemas.openxmlformats.org/officeDocument/2006/relationships/slideLayout" Target="../slideLayouts/slideLayout10.xml"/><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tags" Target="../tags/tag52.xml"/><Relationship Id="rId1" Type="http://schemas.openxmlformats.org/officeDocument/2006/relationships/vmlDrawing" Target="../drawings/vmlDrawing51.vml"/><Relationship Id="rId6" Type="http://schemas.openxmlformats.org/officeDocument/2006/relationships/image" Target="../media/image59.emf"/><Relationship Id="rId11" Type="http://schemas.openxmlformats.org/officeDocument/2006/relationships/image" Target="../media/image55.PNG"/><Relationship Id="rId5" Type="http://schemas.openxmlformats.org/officeDocument/2006/relationships/oleObject" Target="../embeddings/oleObject51.bin"/><Relationship Id="rId10" Type="http://schemas.openxmlformats.org/officeDocument/2006/relationships/image" Target="../media/image77.PNG"/><Relationship Id="rId4" Type="http://schemas.openxmlformats.org/officeDocument/2006/relationships/notesSlide" Target="../notesSlides/notesSlide40.xml"/><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3.xml"/><Relationship Id="rId1" Type="http://schemas.openxmlformats.org/officeDocument/2006/relationships/vmlDrawing" Target="../drawings/vmlDrawing52.vml"/><Relationship Id="rId6" Type="http://schemas.openxmlformats.org/officeDocument/2006/relationships/image" Target="../media/image59.emf"/><Relationship Id="rId5" Type="http://schemas.openxmlformats.org/officeDocument/2006/relationships/oleObject" Target="../embeddings/oleObject52.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9.png"/><Relationship Id="rId2" Type="http://schemas.openxmlformats.org/officeDocument/2006/relationships/tags" Target="../tags/tag54.xml"/><Relationship Id="rId1" Type="http://schemas.openxmlformats.org/officeDocument/2006/relationships/vmlDrawing" Target="../drawings/vmlDrawing53.vml"/><Relationship Id="rId6" Type="http://schemas.openxmlformats.org/officeDocument/2006/relationships/image" Target="../media/image60.emf"/><Relationship Id="rId5" Type="http://schemas.openxmlformats.org/officeDocument/2006/relationships/oleObject" Target="../embeddings/oleObject53.bin"/><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1.PNG"/><Relationship Id="rId2" Type="http://schemas.openxmlformats.org/officeDocument/2006/relationships/tags" Target="../tags/tag55.xml"/><Relationship Id="rId1" Type="http://schemas.openxmlformats.org/officeDocument/2006/relationships/vmlDrawing" Target="../drawings/vmlDrawing54.vml"/><Relationship Id="rId6" Type="http://schemas.openxmlformats.org/officeDocument/2006/relationships/image" Target="../media/image80.emf"/><Relationship Id="rId5" Type="http://schemas.openxmlformats.org/officeDocument/2006/relationships/oleObject" Target="../embeddings/oleObject54.bin"/><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6.xml"/><Relationship Id="rId1" Type="http://schemas.openxmlformats.org/officeDocument/2006/relationships/vmlDrawing" Target="../drawings/vmlDrawing55.vml"/><Relationship Id="rId6" Type="http://schemas.openxmlformats.org/officeDocument/2006/relationships/image" Target="../media/image80.emf"/><Relationship Id="rId5" Type="http://schemas.openxmlformats.org/officeDocument/2006/relationships/oleObject" Target="../embeddings/oleObject55.bin"/><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3.png"/><Relationship Id="rId2" Type="http://schemas.openxmlformats.org/officeDocument/2006/relationships/tags" Target="../tags/tag57.xml"/><Relationship Id="rId1" Type="http://schemas.openxmlformats.org/officeDocument/2006/relationships/vmlDrawing" Target="../drawings/vmlDrawing56.vml"/><Relationship Id="rId6" Type="http://schemas.openxmlformats.org/officeDocument/2006/relationships/image" Target="../media/image82.emf"/><Relationship Id="rId5" Type="http://schemas.openxmlformats.org/officeDocument/2006/relationships/oleObject" Target="../embeddings/oleObject56.bin"/><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5.tiff"/><Relationship Id="rId2" Type="http://schemas.openxmlformats.org/officeDocument/2006/relationships/tags" Target="../tags/tag58.xml"/><Relationship Id="rId1" Type="http://schemas.openxmlformats.org/officeDocument/2006/relationships/vmlDrawing" Target="../drawings/vmlDrawing57.vml"/><Relationship Id="rId6" Type="http://schemas.openxmlformats.org/officeDocument/2006/relationships/image" Target="../media/image84.emf"/><Relationship Id="rId5" Type="http://schemas.openxmlformats.org/officeDocument/2006/relationships/oleObject" Target="../embeddings/oleObject57.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9.xml"/><Relationship Id="rId1" Type="http://schemas.openxmlformats.org/officeDocument/2006/relationships/vmlDrawing" Target="../drawings/vmlDrawing58.vml"/><Relationship Id="rId6" Type="http://schemas.openxmlformats.org/officeDocument/2006/relationships/image" Target="../media/image84.emf"/><Relationship Id="rId5" Type="http://schemas.openxmlformats.org/officeDocument/2006/relationships/oleObject" Target="../embeddings/oleObject58.bin"/><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7.png"/><Relationship Id="rId2" Type="http://schemas.openxmlformats.org/officeDocument/2006/relationships/tags" Target="../tags/tag60.xml"/><Relationship Id="rId1" Type="http://schemas.openxmlformats.org/officeDocument/2006/relationships/vmlDrawing" Target="../drawings/vmlDrawing59.vml"/><Relationship Id="rId6" Type="http://schemas.openxmlformats.org/officeDocument/2006/relationships/image" Target="../media/image86.emf"/><Relationship Id="rId5" Type="http://schemas.openxmlformats.org/officeDocument/2006/relationships/oleObject" Target="../embeddings/oleObject59.bin"/><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1.xml"/><Relationship Id="rId1" Type="http://schemas.openxmlformats.org/officeDocument/2006/relationships/vmlDrawing" Target="../drawings/vmlDrawing60.vml"/><Relationship Id="rId6" Type="http://schemas.openxmlformats.org/officeDocument/2006/relationships/image" Target="../media/image88.emf"/><Relationship Id="rId5" Type="http://schemas.openxmlformats.org/officeDocument/2006/relationships/oleObject" Target="../embeddings/oleObject60.bin"/><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6.emf"/><Relationship Id="rId5" Type="http://schemas.openxmlformats.org/officeDocument/2006/relationships/oleObject" Target="../embeddings/oleObject16.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10.xml"/><Relationship Id="rId7" Type="http://schemas.openxmlformats.org/officeDocument/2006/relationships/image" Target="../media/image90.png"/><Relationship Id="rId2" Type="http://schemas.openxmlformats.org/officeDocument/2006/relationships/tags" Target="../tags/tag62.xml"/><Relationship Id="rId1" Type="http://schemas.openxmlformats.org/officeDocument/2006/relationships/vmlDrawing" Target="../drawings/vmlDrawing61.vml"/><Relationship Id="rId6" Type="http://schemas.openxmlformats.org/officeDocument/2006/relationships/image" Target="../media/image89.emf"/><Relationship Id="rId5" Type="http://schemas.openxmlformats.org/officeDocument/2006/relationships/oleObject" Target="../embeddings/oleObject61.bin"/><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vmlDrawing" Target="../drawings/vmlDrawing62.vml"/><Relationship Id="rId6" Type="http://schemas.openxmlformats.org/officeDocument/2006/relationships/image" Target="../media/image92.emf"/><Relationship Id="rId5" Type="http://schemas.openxmlformats.org/officeDocument/2006/relationships/oleObject" Target="../embeddings/oleObject62.bin"/><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4.xml"/><Relationship Id="rId1" Type="http://schemas.openxmlformats.org/officeDocument/2006/relationships/vmlDrawing" Target="../drawings/vmlDrawing63.vml"/><Relationship Id="rId6" Type="http://schemas.openxmlformats.org/officeDocument/2006/relationships/image" Target="../media/image93.emf"/><Relationship Id="rId5" Type="http://schemas.openxmlformats.org/officeDocument/2006/relationships/oleObject" Target="../embeddings/oleObject63.bin"/><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8" Type="http://schemas.openxmlformats.org/officeDocument/2006/relationships/hyperlink" Target="http://publichealthintelligence.org/content/global-overview-magnitude-disparities-and-trend-infant-mortality-world-1950-2011" TargetMode="External"/><Relationship Id="rId3" Type="http://schemas.openxmlformats.org/officeDocument/2006/relationships/slideLayout" Target="../slideLayouts/slideLayout3.xml"/><Relationship Id="rId7" Type="http://schemas.openxmlformats.org/officeDocument/2006/relationships/hyperlink" Target="https://public.tableau.com/profile/jeho.park4543#!/vizhome/DataVizwithTableau_0/Dashboard1" TargetMode="External"/><Relationship Id="rId2" Type="http://schemas.openxmlformats.org/officeDocument/2006/relationships/tags" Target="../tags/tag65.xml"/><Relationship Id="rId1" Type="http://schemas.openxmlformats.org/officeDocument/2006/relationships/vmlDrawing" Target="../drawings/vmlDrawing64.vml"/><Relationship Id="rId6" Type="http://schemas.openxmlformats.org/officeDocument/2006/relationships/image" Target="../media/image94.emf"/><Relationship Id="rId5" Type="http://schemas.openxmlformats.org/officeDocument/2006/relationships/oleObject" Target="../embeddings/oleObject64.bin"/><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vmlDrawing" Target="../drawings/vmlDrawing65.vml"/><Relationship Id="rId6" Type="http://schemas.openxmlformats.org/officeDocument/2006/relationships/image" Target="../media/image95.emf"/><Relationship Id="rId5" Type="http://schemas.openxmlformats.org/officeDocument/2006/relationships/oleObject" Target="../embeddings/oleObject65.bin"/><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7.xml"/><Relationship Id="rId1" Type="http://schemas.openxmlformats.org/officeDocument/2006/relationships/vmlDrawing" Target="../drawings/vmlDrawing66.vml"/><Relationship Id="rId6" Type="http://schemas.openxmlformats.org/officeDocument/2006/relationships/image" Target="../media/image96.emf"/><Relationship Id="rId5" Type="http://schemas.openxmlformats.org/officeDocument/2006/relationships/oleObject" Target="../embeddings/oleObject66.bin"/><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8.xml"/><Relationship Id="rId1" Type="http://schemas.openxmlformats.org/officeDocument/2006/relationships/vmlDrawing" Target="../drawings/vmlDrawing67.vml"/><Relationship Id="rId6" Type="http://schemas.openxmlformats.org/officeDocument/2006/relationships/image" Target="../media/image97.emf"/><Relationship Id="rId5" Type="http://schemas.openxmlformats.org/officeDocument/2006/relationships/oleObject" Target="../embeddings/oleObject67.bin"/><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vmlDrawing" Target="../drawings/vmlDrawing68.vml"/><Relationship Id="rId6" Type="http://schemas.openxmlformats.org/officeDocument/2006/relationships/image" Target="../media/image98.emf"/><Relationship Id="rId5" Type="http://schemas.openxmlformats.org/officeDocument/2006/relationships/oleObject" Target="../embeddings/oleObject68.bin"/><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data.lacity.org" TargetMode="External"/><Relationship Id="rId2" Type="http://schemas.openxmlformats.org/officeDocument/2006/relationships/tags" Target="../tags/tag70.xml"/><Relationship Id="rId1" Type="http://schemas.openxmlformats.org/officeDocument/2006/relationships/vmlDrawing" Target="../drawings/vmlDrawing69.vml"/><Relationship Id="rId6" Type="http://schemas.openxmlformats.org/officeDocument/2006/relationships/image" Target="../media/image99.emf"/><Relationship Id="rId5" Type="http://schemas.openxmlformats.org/officeDocument/2006/relationships/oleObject" Target="../embeddings/oleObject69.bin"/><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1.xml"/><Relationship Id="rId1" Type="http://schemas.openxmlformats.org/officeDocument/2006/relationships/vmlDrawing" Target="../drawings/vmlDrawing70.vml"/><Relationship Id="rId6" Type="http://schemas.openxmlformats.org/officeDocument/2006/relationships/image" Target="../media/image100.emf"/><Relationship Id="rId5" Type="http://schemas.openxmlformats.org/officeDocument/2006/relationships/oleObject" Target="../embeddings/oleObject70.bin"/><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emf"/><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8.emf"/><Relationship Id="rId5" Type="http://schemas.openxmlformats.org/officeDocument/2006/relationships/oleObject" Target="../embeddings/oleObject17.bin"/><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vmlDrawing" Target="../drawings/vmlDrawing71.vml"/><Relationship Id="rId6" Type="http://schemas.openxmlformats.org/officeDocument/2006/relationships/image" Target="../media/image101.emf"/><Relationship Id="rId5" Type="http://schemas.openxmlformats.org/officeDocument/2006/relationships/oleObject" Target="../embeddings/oleObject71.bin"/><Relationship Id="rId4"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20.emf"/><Relationship Id="rId5" Type="http://schemas.openxmlformats.org/officeDocument/2006/relationships/oleObject" Target="../embeddings/oleObject18.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22.emf"/><Relationship Id="rId5" Type="http://schemas.openxmlformats.org/officeDocument/2006/relationships/oleObject" Target="../embeddings/oleObject19.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emf"/><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23.emf"/><Relationship Id="rId5" Type="http://schemas.openxmlformats.org/officeDocument/2006/relationships/oleObject" Target="../embeddings/oleObject20.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A8B9FC-8A62-1F40-AF6B-1A30CA77922B}"/>
              </a:ext>
            </a:extLst>
          </p:cNvPr>
          <p:cNvGraphicFramePr>
            <a:graphicFrameLocks noChangeAspect="1"/>
          </p:cNvGraphicFramePr>
          <p:nvPr>
            <p:custDataLst>
              <p:tags r:id="rId2"/>
            </p:custDataLst>
            <p:extLst>
              <p:ext uri="{D42A27DB-BD31-4B8C-83A1-F6EECF244321}">
                <p14:modId xmlns:p14="http://schemas.microsoft.com/office/powerpoint/2010/main" val="1191722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2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200" b="1" dirty="0">
                <a:latin typeface="Nunito" panose="020B0604020202020204" charset="0"/>
                <a:ea typeface="Maven Pro"/>
                <a:cs typeface="Maven Pro"/>
                <a:sym typeface="Maven Pro"/>
              </a:rPr>
              <a:t>Data Visualization with </a:t>
            </a:r>
            <a:r>
              <a:rPr lang="en" sz="3200" b="1" i="0" u="none" strike="noStrike" cap="none" dirty="0">
                <a:solidFill>
                  <a:srgbClr val="000000"/>
                </a:solidFill>
                <a:latin typeface="Nunito" panose="020B0604020202020204" charset="0"/>
                <a:ea typeface="Maven Pro"/>
                <a:cs typeface="Maven Pro"/>
                <a:sym typeface="Maven Pro"/>
              </a:rPr>
              <a:t>Tableau </a:t>
            </a:r>
            <a:r>
              <a:rPr lang="en" sz="3200" b="1" dirty="0">
                <a:solidFill>
                  <a:srgbClr val="000000"/>
                </a:solidFill>
                <a:latin typeface="Nunito" panose="020B0604020202020204" charset="0"/>
                <a:ea typeface="Maven Pro"/>
                <a:cs typeface="Maven Pro"/>
                <a:sym typeface="Maven Pro"/>
              </a:rPr>
              <a:t>– Level 1</a:t>
            </a:r>
            <a:endParaRPr sz="32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Dr. </a:t>
            </a:r>
            <a:r>
              <a:rPr lang="en-US" sz="2400" b="1" dirty="0" err="1">
                <a:latin typeface="Nunito" panose="020B0604020202020204" charset="0"/>
                <a:ea typeface="Maven Pro"/>
                <a:cs typeface="Maven Pro"/>
                <a:sym typeface="Maven Pro"/>
              </a:rPr>
              <a:t>Jeho</a:t>
            </a:r>
            <a:r>
              <a:rPr lang="en-US" sz="2400" b="1" dirty="0">
                <a:latin typeface="Nunito" panose="020B0604020202020204" charset="0"/>
                <a:ea typeface="Maven Pro"/>
                <a:cs typeface="Maven Pro"/>
                <a:sym typeface="Maven Pro"/>
              </a:rPr>
              <a:t> Park and Samuel Lee</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a:t>
            </a:fld>
            <a:endParaRPr lang="en" dirty="0">
              <a:latin typeface="Maven Pro"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5B15E4-AC4C-F745-BCF9-1F632845C2E4}"/>
              </a:ext>
            </a:extLst>
          </p:cNvPr>
          <p:cNvGraphicFramePr>
            <a:graphicFrameLocks noChangeAspect="1"/>
          </p:cNvGraphicFramePr>
          <p:nvPr>
            <p:custDataLst>
              <p:tags r:id="rId2"/>
            </p:custDataLst>
            <p:extLst>
              <p:ext uri="{D42A27DB-BD31-4B8C-83A1-F6EECF244321}">
                <p14:modId xmlns:p14="http://schemas.microsoft.com/office/powerpoint/2010/main" val="30002539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253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300"/>
              <a:buFont typeface="Nunito"/>
              <a:buNone/>
            </a:pPr>
            <a:r>
              <a:rPr lang="en-US" sz="2000" b="0" i="0" u="none" strike="noStrike" cap="none" dirty="0">
                <a:solidFill>
                  <a:schemeClr val="dk2"/>
                </a:solidFill>
                <a:latin typeface="Nunito"/>
                <a:ea typeface="Nunito"/>
                <a:cs typeface="Nunito"/>
                <a:sym typeface="Nunito"/>
                <a:hlinkClick r:id="rId7"/>
              </a:rPr>
              <a:t>https://public.tableau.com/en-us/s/gallery/analyzing-ums?gallery=votd</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10</a:t>
            </a:fld>
            <a:endParaRPr lang="en" dirty="0">
              <a:latin typeface="Maven Pro"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0271604-637F-7B4F-B6EA-0B43D19002A2}"/>
              </a:ext>
            </a:extLst>
          </p:cNvPr>
          <p:cNvGraphicFramePr>
            <a:graphicFrameLocks noChangeAspect="1"/>
          </p:cNvGraphicFramePr>
          <p:nvPr>
            <p:custDataLst>
              <p:tags r:id="rId2"/>
            </p:custDataLst>
            <p:extLst>
              <p:ext uri="{D42A27DB-BD31-4B8C-83A1-F6EECF244321}">
                <p14:modId xmlns:p14="http://schemas.microsoft.com/office/powerpoint/2010/main" val="3244526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356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Install the free trial of Tableau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7"/>
              </a:rPr>
              <a:t>https://www.tableau.com/products/trial</a:t>
            </a:r>
            <a:endParaRPr sz="24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To continue using Tableau after the trial students and instructors can apply for a free license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8"/>
              </a:rPr>
              <a:t>https://www.tableau.com/academic</a:t>
            </a:r>
            <a:endParaRPr sz="24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11</a:t>
            </a:fld>
            <a:endParaRPr lang="en" dirty="0">
              <a:latin typeface="Maven Pro" pitchFamily="2" charset="7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07A4D82-C405-EE4A-8322-8BB58064E2E0}"/>
              </a:ext>
            </a:extLst>
          </p:cNvPr>
          <p:cNvGraphicFramePr>
            <a:graphicFrameLocks noChangeAspect="1"/>
          </p:cNvGraphicFramePr>
          <p:nvPr>
            <p:custDataLst>
              <p:tags r:id="rId2"/>
            </p:custDataLst>
            <p:extLst>
              <p:ext uri="{D42A27DB-BD31-4B8C-83A1-F6EECF244321}">
                <p14:modId xmlns:p14="http://schemas.microsoft.com/office/powerpoint/2010/main" val="38785332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5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12</a:t>
            </a:fld>
            <a:endParaRPr lang="en" dirty="0">
              <a:latin typeface="Maven Pro" pitchFamily="2" charset="77"/>
            </a:endParaRPr>
          </a:p>
        </p:txBody>
      </p:sp>
      <p:grpSp>
        <p:nvGrpSpPr>
          <p:cNvPr id="34" name="Group 33">
            <a:extLst>
              <a:ext uri="{FF2B5EF4-FFF2-40B4-BE49-F238E27FC236}">
                <a16:creationId xmlns:a16="http://schemas.microsoft.com/office/drawing/2014/main" id="{8AE8BC4D-BC0B-5C4C-B7D1-785034CBCFF0}"/>
              </a:ext>
            </a:extLst>
          </p:cNvPr>
          <p:cNvGrpSpPr/>
          <p:nvPr/>
        </p:nvGrpSpPr>
        <p:grpSpPr>
          <a:xfrm>
            <a:off x="873611" y="508996"/>
            <a:ext cx="7396777" cy="4486776"/>
            <a:chOff x="824856" y="1586931"/>
            <a:chExt cx="7396777" cy="4486776"/>
          </a:xfrm>
        </p:grpSpPr>
        <p:grpSp>
          <p:nvGrpSpPr>
            <p:cNvPr id="31" name="Group 30">
              <a:extLst>
                <a:ext uri="{FF2B5EF4-FFF2-40B4-BE49-F238E27FC236}">
                  <a16:creationId xmlns:a16="http://schemas.microsoft.com/office/drawing/2014/main" id="{2A6291EF-6140-F044-8A65-3DDC135B4386}"/>
                </a:ext>
              </a:extLst>
            </p:cNvPr>
            <p:cNvGrpSpPr/>
            <p:nvPr/>
          </p:nvGrpSpPr>
          <p:grpSpPr>
            <a:xfrm>
              <a:off x="824856" y="1586931"/>
              <a:ext cx="7396777" cy="4486776"/>
              <a:chOff x="824856" y="1586931"/>
              <a:chExt cx="7396777" cy="4486776"/>
            </a:xfrm>
          </p:grpSpPr>
          <p:grpSp>
            <p:nvGrpSpPr>
              <p:cNvPr id="16" name="Group 15">
                <a:extLst>
                  <a:ext uri="{FF2B5EF4-FFF2-40B4-BE49-F238E27FC236}">
                    <a16:creationId xmlns:a16="http://schemas.microsoft.com/office/drawing/2014/main" id="{6769F14E-4992-B84F-A5A0-A57C9B96D807}"/>
                  </a:ext>
                </a:extLst>
              </p:cNvPr>
              <p:cNvGrpSpPr/>
              <p:nvPr/>
            </p:nvGrpSpPr>
            <p:grpSpPr>
              <a:xfrm>
                <a:off x="824856" y="1586931"/>
                <a:ext cx="7396777" cy="4486776"/>
                <a:chOff x="-937490" y="2177850"/>
                <a:chExt cx="9958648" cy="6224155"/>
              </a:xfrm>
            </p:grpSpPr>
            <p:grpSp>
              <p:nvGrpSpPr>
                <p:cNvPr id="13" name="Group 12">
                  <a:extLst>
                    <a:ext uri="{FF2B5EF4-FFF2-40B4-BE49-F238E27FC236}">
                      <a16:creationId xmlns:a16="http://schemas.microsoft.com/office/drawing/2014/main" id="{2F2414BD-CC2C-0740-BB1C-CAE5A57CD20E}"/>
                    </a:ext>
                  </a:extLst>
                </p:cNvPr>
                <p:cNvGrpSpPr/>
                <p:nvPr/>
              </p:nvGrpSpPr>
              <p:grpSpPr>
                <a:xfrm>
                  <a:off x="-937490" y="2177850"/>
                  <a:ext cx="9958648" cy="6224155"/>
                  <a:chOff x="-937490" y="2177850"/>
                  <a:chExt cx="9958648" cy="6224155"/>
                </a:xfrm>
              </p:grpSpPr>
              <p:grpSp>
                <p:nvGrpSpPr>
                  <p:cNvPr id="10" name="Group 9">
                    <a:extLst>
                      <a:ext uri="{FF2B5EF4-FFF2-40B4-BE49-F238E27FC236}">
                        <a16:creationId xmlns:a16="http://schemas.microsoft.com/office/drawing/2014/main" id="{7791E1BF-5100-6148-98A1-BA52D3EE5EC4}"/>
                      </a:ext>
                    </a:extLst>
                  </p:cNvPr>
                  <p:cNvGrpSpPr/>
                  <p:nvPr/>
                </p:nvGrpSpPr>
                <p:grpSpPr>
                  <a:xfrm>
                    <a:off x="-937490" y="2177850"/>
                    <a:ext cx="9958648" cy="6224155"/>
                    <a:chOff x="-937490" y="2177850"/>
                    <a:chExt cx="9958648" cy="6224155"/>
                  </a:xfrm>
                </p:grpSpPr>
                <p:pic>
                  <p:nvPicPr>
                    <p:cNvPr id="5" name="Picture 4" descr="Graphical user interface, application, Word&#10;&#10;Description automatically generated">
                      <a:extLst>
                        <a:ext uri="{FF2B5EF4-FFF2-40B4-BE49-F238E27FC236}">
                          <a16:creationId xmlns:a16="http://schemas.microsoft.com/office/drawing/2014/main" id="{554DE814-E1B2-9F49-9954-D9F0ACDDF0B5}"/>
                        </a:ext>
                      </a:extLst>
                    </p:cNvPr>
                    <p:cNvPicPr>
                      <a:picLocks noChangeAspect="1"/>
                    </p:cNvPicPr>
                    <p:nvPr/>
                  </p:nvPicPr>
                  <p:blipFill>
                    <a:blip r:embed="rId7"/>
                    <a:stretch>
                      <a:fillRect/>
                    </a:stretch>
                  </p:blipFill>
                  <p:spPr>
                    <a:xfrm>
                      <a:off x="-937490" y="2177850"/>
                      <a:ext cx="9958648" cy="6224155"/>
                    </a:xfrm>
                    <a:prstGeom prst="rect">
                      <a:avLst/>
                    </a:prstGeom>
                  </p:spPr>
                </p:pic>
                <p:pic>
                  <p:nvPicPr>
                    <p:cNvPr id="7" name="Picture 6">
                      <a:extLst>
                        <a:ext uri="{FF2B5EF4-FFF2-40B4-BE49-F238E27FC236}">
                          <a16:creationId xmlns:a16="http://schemas.microsoft.com/office/drawing/2014/main" id="{A19B6FC2-3F81-C94C-B66C-B1E592BD8666}"/>
                        </a:ext>
                      </a:extLst>
                    </p:cNvPr>
                    <p:cNvPicPr>
                      <a:picLocks noChangeAspect="1"/>
                    </p:cNvPicPr>
                    <p:nvPr/>
                  </p:nvPicPr>
                  <p:blipFill>
                    <a:blip r:embed="rId8"/>
                    <a:stretch>
                      <a:fillRect/>
                    </a:stretch>
                  </p:blipFill>
                  <p:spPr>
                    <a:xfrm>
                      <a:off x="4497301" y="2186164"/>
                      <a:ext cx="74699" cy="136050"/>
                    </a:xfrm>
                    <a:prstGeom prst="rect">
                      <a:avLst/>
                    </a:prstGeom>
                  </p:spPr>
                </p:pic>
                <p:pic>
                  <p:nvPicPr>
                    <p:cNvPr id="9" name="Picture 8">
                      <a:extLst>
                        <a:ext uri="{FF2B5EF4-FFF2-40B4-BE49-F238E27FC236}">
                          <a16:creationId xmlns:a16="http://schemas.microsoft.com/office/drawing/2014/main" id="{95FA3770-9056-CF48-BD83-6D616A279CD1}"/>
                        </a:ext>
                      </a:extLst>
                    </p:cNvPr>
                    <p:cNvPicPr>
                      <a:picLocks noChangeAspect="1"/>
                    </p:cNvPicPr>
                    <p:nvPr/>
                  </p:nvPicPr>
                  <p:blipFill>
                    <a:blip r:embed="rId9"/>
                    <a:stretch>
                      <a:fillRect/>
                    </a:stretch>
                  </p:blipFill>
                  <p:spPr>
                    <a:xfrm>
                      <a:off x="4497301" y="2191257"/>
                      <a:ext cx="1020785" cy="130957"/>
                    </a:xfrm>
                    <a:prstGeom prst="rect">
                      <a:avLst/>
                    </a:prstGeom>
                  </p:spPr>
                </p:pic>
              </p:grpSp>
              <p:pic>
                <p:nvPicPr>
                  <p:cNvPr id="12" name="Picture 11">
                    <a:extLst>
                      <a:ext uri="{FF2B5EF4-FFF2-40B4-BE49-F238E27FC236}">
                        <a16:creationId xmlns:a16="http://schemas.microsoft.com/office/drawing/2014/main" id="{93120A04-DC25-C444-9EA9-10220448862F}"/>
                      </a:ext>
                    </a:extLst>
                  </p:cNvPr>
                  <p:cNvPicPr>
                    <a:picLocks noChangeAspect="1"/>
                  </p:cNvPicPr>
                  <p:nvPr/>
                </p:nvPicPr>
                <p:blipFill>
                  <a:blip r:embed="rId10"/>
                  <a:stretch>
                    <a:fillRect/>
                  </a:stretch>
                </p:blipFill>
                <p:spPr>
                  <a:xfrm>
                    <a:off x="5541627" y="2186164"/>
                    <a:ext cx="727898" cy="130957"/>
                  </a:xfrm>
                  <a:prstGeom prst="rect">
                    <a:avLst/>
                  </a:prstGeom>
                </p:spPr>
              </p:pic>
            </p:grpSp>
            <p:pic>
              <p:nvPicPr>
                <p:cNvPr id="15" name="Picture 14">
                  <a:extLst>
                    <a:ext uri="{FF2B5EF4-FFF2-40B4-BE49-F238E27FC236}">
                      <a16:creationId xmlns:a16="http://schemas.microsoft.com/office/drawing/2014/main" id="{227097A4-274F-994A-9895-ADD1348C6C4F}"/>
                    </a:ext>
                  </a:extLst>
                </p:cNvPr>
                <p:cNvPicPr>
                  <a:picLocks noChangeAspect="1"/>
                </p:cNvPicPr>
                <p:nvPr/>
              </p:nvPicPr>
              <p:blipFill>
                <a:blip r:embed="rId11"/>
                <a:stretch>
                  <a:fillRect/>
                </a:stretch>
              </p:blipFill>
              <p:spPr>
                <a:xfrm>
                  <a:off x="6197098" y="2186164"/>
                  <a:ext cx="2734146" cy="130957"/>
                </a:xfrm>
                <a:prstGeom prst="rect">
                  <a:avLst/>
                </a:prstGeom>
              </p:spPr>
            </p:pic>
          </p:grpSp>
          <p:cxnSp>
            <p:nvCxnSpPr>
              <p:cNvPr id="26" name="Straight Arrow Connector 25">
                <a:extLst>
                  <a:ext uri="{FF2B5EF4-FFF2-40B4-BE49-F238E27FC236}">
                    <a16:creationId xmlns:a16="http://schemas.microsoft.com/office/drawing/2014/main" id="{BC609845-87F3-044A-8AF4-23919B9AA03D}"/>
                  </a:ext>
                </a:extLst>
              </p:cNvPr>
              <p:cNvCxnSpPr>
                <a:cxnSpLocks/>
                <a:endCxn id="30" idx="1"/>
              </p:cNvCxnSpPr>
              <p:nvPr/>
            </p:nvCxnSpPr>
            <p:spPr>
              <a:xfrm>
                <a:off x="4895357" y="1649923"/>
                <a:ext cx="599958" cy="144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0ABE00-96FD-F140-967C-A0E0F62880C6}"/>
                  </a:ext>
                </a:extLst>
              </p:cNvPr>
              <p:cNvSpPr txBox="1"/>
              <p:nvPr/>
            </p:nvSpPr>
            <p:spPr>
              <a:xfrm>
                <a:off x="5495315" y="1640125"/>
                <a:ext cx="1000595" cy="307777"/>
              </a:xfrm>
              <a:prstGeom prst="rect">
                <a:avLst/>
              </a:prstGeom>
              <a:noFill/>
            </p:spPr>
            <p:txBody>
              <a:bodyPr wrap="none" rtlCol="0">
                <a:spAutoFit/>
              </a:bodyPr>
              <a:lstStyle/>
              <a:p>
                <a:r>
                  <a:rPr lang="en-US" b="1" dirty="0">
                    <a:solidFill>
                      <a:srgbClr val="00A985"/>
                    </a:solidFill>
                  </a:rPr>
                  <a:t>Menu Bar</a:t>
                </a:r>
              </a:p>
            </p:txBody>
          </p:sp>
          <p:cxnSp>
            <p:nvCxnSpPr>
              <p:cNvPr id="37" name="Straight Arrow Connector 36">
                <a:extLst>
                  <a:ext uri="{FF2B5EF4-FFF2-40B4-BE49-F238E27FC236}">
                    <a16:creationId xmlns:a16="http://schemas.microsoft.com/office/drawing/2014/main" id="{5BF4AA38-77CC-4A4E-A088-C24A9CE0CE3B}"/>
                  </a:ext>
                </a:extLst>
              </p:cNvPr>
              <p:cNvCxnSpPr>
                <a:cxnSpLocks/>
              </p:cNvCxnSpPr>
              <p:nvPr/>
            </p:nvCxnSpPr>
            <p:spPr>
              <a:xfrm>
                <a:off x="5537857" y="1977468"/>
                <a:ext cx="586208" cy="2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8B21BC-EF5F-E449-8E86-77717A2647E5}"/>
                  </a:ext>
                </a:extLst>
              </p:cNvPr>
              <p:cNvSpPr txBox="1"/>
              <p:nvPr/>
            </p:nvSpPr>
            <p:spPr>
              <a:xfrm>
                <a:off x="6124065" y="1817937"/>
                <a:ext cx="1257075" cy="307777"/>
              </a:xfrm>
              <a:prstGeom prst="rect">
                <a:avLst/>
              </a:prstGeom>
              <a:noFill/>
            </p:spPr>
            <p:txBody>
              <a:bodyPr wrap="none" rtlCol="0">
                <a:spAutoFit/>
              </a:bodyPr>
              <a:lstStyle/>
              <a:p>
                <a:r>
                  <a:rPr lang="en-US" b="1" dirty="0">
                    <a:solidFill>
                      <a:srgbClr val="00A985"/>
                    </a:solidFill>
                  </a:rPr>
                  <a:t>Toolbar Icon</a:t>
                </a:r>
              </a:p>
            </p:txBody>
          </p:sp>
          <p:cxnSp>
            <p:nvCxnSpPr>
              <p:cNvPr id="46" name="Straight Arrow Connector 45">
                <a:extLst>
                  <a:ext uri="{FF2B5EF4-FFF2-40B4-BE49-F238E27FC236}">
                    <a16:creationId xmlns:a16="http://schemas.microsoft.com/office/drawing/2014/main" id="{C201DA98-B960-6E44-A4BD-233AB4E47E61}"/>
                  </a:ext>
                </a:extLst>
              </p:cNvPr>
              <p:cNvCxnSpPr>
                <a:cxnSpLocks/>
              </p:cNvCxnSpPr>
              <p:nvPr/>
            </p:nvCxnSpPr>
            <p:spPr>
              <a:xfrm>
                <a:off x="1948144" y="2713088"/>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52AB4A1-6346-344B-993D-604C08EA7B34}"/>
                  </a:ext>
                </a:extLst>
              </p:cNvPr>
              <p:cNvSpPr txBox="1"/>
              <p:nvPr/>
            </p:nvSpPr>
            <p:spPr>
              <a:xfrm>
                <a:off x="3313673" y="2569548"/>
                <a:ext cx="2194832" cy="307777"/>
              </a:xfrm>
              <a:prstGeom prst="rect">
                <a:avLst/>
              </a:prstGeom>
              <a:noFill/>
            </p:spPr>
            <p:txBody>
              <a:bodyPr wrap="none" rtlCol="0">
                <a:spAutoFit/>
              </a:bodyPr>
              <a:lstStyle/>
              <a:p>
                <a:r>
                  <a:rPr lang="en-US" b="1" dirty="0">
                    <a:solidFill>
                      <a:srgbClr val="00A985"/>
                    </a:solidFill>
                  </a:rPr>
                  <a:t>Dimension &amp; Sets Shelf</a:t>
                </a:r>
              </a:p>
            </p:txBody>
          </p:sp>
          <p:cxnSp>
            <p:nvCxnSpPr>
              <p:cNvPr id="50" name="Straight Arrow Connector 49">
                <a:extLst>
                  <a:ext uri="{FF2B5EF4-FFF2-40B4-BE49-F238E27FC236}">
                    <a16:creationId xmlns:a16="http://schemas.microsoft.com/office/drawing/2014/main" id="{FCC9D8D0-9F46-E14C-ABBE-77C63BA3249E}"/>
                  </a:ext>
                </a:extLst>
              </p:cNvPr>
              <p:cNvCxnSpPr>
                <a:cxnSpLocks/>
              </p:cNvCxnSpPr>
              <p:nvPr/>
            </p:nvCxnSpPr>
            <p:spPr>
              <a:xfrm>
                <a:off x="2905266" y="3249352"/>
                <a:ext cx="4084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EF21071-BF2C-9C4C-BB1D-9E5504A09590}"/>
                  </a:ext>
                </a:extLst>
              </p:cNvPr>
              <p:cNvSpPr txBox="1"/>
              <p:nvPr/>
            </p:nvSpPr>
            <p:spPr>
              <a:xfrm>
                <a:off x="3313673" y="3110852"/>
                <a:ext cx="1160895" cy="307777"/>
              </a:xfrm>
              <a:prstGeom prst="rect">
                <a:avLst/>
              </a:prstGeom>
              <a:noFill/>
            </p:spPr>
            <p:txBody>
              <a:bodyPr wrap="none" rtlCol="0">
                <a:spAutoFit/>
              </a:bodyPr>
              <a:lstStyle/>
              <a:p>
                <a:r>
                  <a:rPr lang="en-US" b="1" dirty="0">
                    <a:solidFill>
                      <a:srgbClr val="00A985"/>
                    </a:solidFill>
                  </a:rPr>
                  <a:t>Marks Card</a:t>
                </a:r>
              </a:p>
            </p:txBody>
          </p:sp>
          <p:cxnSp>
            <p:nvCxnSpPr>
              <p:cNvPr id="54" name="Straight Arrow Connector 53">
                <a:extLst>
                  <a:ext uri="{FF2B5EF4-FFF2-40B4-BE49-F238E27FC236}">
                    <a16:creationId xmlns:a16="http://schemas.microsoft.com/office/drawing/2014/main" id="{EE4A80D9-8E52-EF4B-BBCB-2C624387B3F7}"/>
                  </a:ext>
                </a:extLst>
              </p:cNvPr>
              <p:cNvCxnSpPr>
                <a:cxnSpLocks/>
              </p:cNvCxnSpPr>
              <p:nvPr/>
            </p:nvCxnSpPr>
            <p:spPr>
              <a:xfrm>
                <a:off x="1948144" y="460376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83661F-2141-9F48-BEC1-646394FB80F2}"/>
                  </a:ext>
                </a:extLst>
              </p:cNvPr>
              <p:cNvSpPr txBox="1"/>
              <p:nvPr/>
            </p:nvSpPr>
            <p:spPr>
              <a:xfrm>
                <a:off x="3313673" y="4464929"/>
                <a:ext cx="1398140" cy="307777"/>
              </a:xfrm>
              <a:prstGeom prst="rect">
                <a:avLst/>
              </a:prstGeom>
              <a:noFill/>
            </p:spPr>
            <p:txBody>
              <a:bodyPr wrap="none" rtlCol="0">
                <a:spAutoFit/>
              </a:bodyPr>
              <a:lstStyle/>
              <a:p>
                <a:r>
                  <a:rPr lang="en-US" b="1" dirty="0">
                    <a:solidFill>
                      <a:srgbClr val="00A985"/>
                    </a:solidFill>
                  </a:rPr>
                  <a:t>Measure Shelf</a:t>
                </a:r>
              </a:p>
            </p:txBody>
          </p:sp>
          <p:cxnSp>
            <p:nvCxnSpPr>
              <p:cNvPr id="56" name="Straight Arrow Connector 55">
                <a:extLst>
                  <a:ext uri="{FF2B5EF4-FFF2-40B4-BE49-F238E27FC236}">
                    <a16:creationId xmlns:a16="http://schemas.microsoft.com/office/drawing/2014/main" id="{62F65144-69B8-A142-9E2C-D83813F084B7}"/>
                  </a:ext>
                </a:extLst>
              </p:cNvPr>
              <p:cNvCxnSpPr>
                <a:cxnSpLocks/>
              </p:cNvCxnSpPr>
              <p:nvPr/>
            </p:nvCxnSpPr>
            <p:spPr>
              <a:xfrm>
                <a:off x="1948144" y="565675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86A39CB-0F6D-3A4B-BCAD-782010E476CA}"/>
                  </a:ext>
                </a:extLst>
              </p:cNvPr>
              <p:cNvSpPr txBox="1"/>
              <p:nvPr/>
            </p:nvSpPr>
            <p:spPr>
              <a:xfrm>
                <a:off x="3313673" y="5502865"/>
                <a:ext cx="1649811" cy="307777"/>
              </a:xfrm>
              <a:prstGeom prst="rect">
                <a:avLst/>
              </a:prstGeom>
              <a:noFill/>
            </p:spPr>
            <p:txBody>
              <a:bodyPr wrap="none" rtlCol="0">
                <a:spAutoFit/>
              </a:bodyPr>
              <a:lstStyle/>
              <a:p>
                <a:r>
                  <a:rPr lang="en-US" b="1" dirty="0">
                    <a:solidFill>
                      <a:srgbClr val="00A985"/>
                    </a:solidFill>
                  </a:rPr>
                  <a:t>Parameters Shelf</a:t>
                </a:r>
              </a:p>
            </p:txBody>
          </p:sp>
        </p:grpSp>
        <p:sp>
          <p:nvSpPr>
            <p:cNvPr id="33" name="Rectangle 32">
              <a:extLst>
                <a:ext uri="{FF2B5EF4-FFF2-40B4-BE49-F238E27FC236}">
                  <a16:creationId xmlns:a16="http://schemas.microsoft.com/office/drawing/2014/main" id="{3F0C8F98-EF80-284F-91AF-807D92E621BF}"/>
                </a:ext>
              </a:extLst>
            </p:cNvPr>
            <p:cNvSpPr/>
            <p:nvPr/>
          </p:nvSpPr>
          <p:spPr>
            <a:xfrm>
              <a:off x="1086280" y="1592924"/>
              <a:ext cx="3775262" cy="12135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D8EA86-62AA-E54B-BEBA-36F45DCD5CB2}"/>
                </a:ext>
              </a:extLst>
            </p:cNvPr>
            <p:cNvSpPr/>
            <p:nvPr/>
          </p:nvSpPr>
          <p:spPr>
            <a:xfrm>
              <a:off x="824857" y="1856448"/>
              <a:ext cx="4670458" cy="206107"/>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35E5C2A-93C6-CC46-948C-3F68AA8BF76F}"/>
                </a:ext>
              </a:extLst>
            </p:cNvPr>
            <p:cNvSpPr/>
            <p:nvPr/>
          </p:nvSpPr>
          <p:spPr>
            <a:xfrm>
              <a:off x="824857" y="2645421"/>
              <a:ext cx="1083127" cy="1670671"/>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D65BF6-8E28-7A40-902E-D5240594DE2B}"/>
                </a:ext>
              </a:extLst>
            </p:cNvPr>
            <p:cNvSpPr/>
            <p:nvPr/>
          </p:nvSpPr>
          <p:spPr>
            <a:xfrm>
              <a:off x="824857" y="4340963"/>
              <a:ext cx="1083127" cy="635148"/>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47AEEC-8FA7-F24F-8FD8-F871794DC594}"/>
                </a:ext>
              </a:extLst>
            </p:cNvPr>
            <p:cNvSpPr/>
            <p:nvPr/>
          </p:nvSpPr>
          <p:spPr>
            <a:xfrm>
              <a:off x="824857" y="5498624"/>
              <a:ext cx="1083127" cy="31626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60C43D6-51D2-1349-8944-8153D9D18DC4}"/>
                </a:ext>
              </a:extLst>
            </p:cNvPr>
            <p:cNvSpPr/>
            <p:nvPr/>
          </p:nvSpPr>
          <p:spPr>
            <a:xfrm>
              <a:off x="2028015" y="2789800"/>
              <a:ext cx="825022" cy="1072529"/>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39DC5B9-182C-C648-B98D-B8DFD0A66321}"/>
              </a:ext>
            </a:extLst>
          </p:cNvPr>
          <p:cNvGraphicFramePr>
            <a:graphicFrameLocks noChangeAspect="1"/>
          </p:cNvGraphicFramePr>
          <p:nvPr>
            <p:custDataLst>
              <p:tags r:id="rId2"/>
            </p:custDataLst>
            <p:extLst>
              <p:ext uri="{D42A27DB-BD31-4B8C-83A1-F6EECF244321}">
                <p14:modId xmlns:p14="http://schemas.microsoft.com/office/powerpoint/2010/main" val="33190950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458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1925"/>
            <a:ext cx="8520600" cy="572700"/>
          </a:xfrm>
        </p:spPr>
        <p:txBody>
          <a:bodyPr vert="horz"/>
          <a:lstStyle/>
          <a:p>
            <a:r>
              <a:rPr lang="en-US" sz="2400" b="1" dirty="0">
                <a:latin typeface="Maven Pro" pitchFamily="2" charset="77"/>
              </a:rPr>
              <a:t>Tableau Desktop Workspace Cont’d	</a:t>
            </a:r>
          </a:p>
        </p:txBody>
      </p:sp>
      <p:sp>
        <p:nvSpPr>
          <p:cNvPr id="3" name="Text Placeholder 2"/>
          <p:cNvSpPr>
            <a:spLocks noGrp="1"/>
          </p:cNvSpPr>
          <p:nvPr>
            <p:ph type="body" idx="1"/>
          </p:nvPr>
        </p:nvSpPr>
        <p:spPr>
          <a:xfrm>
            <a:off x="302647" y="491571"/>
            <a:ext cx="8520600" cy="4650003"/>
          </a:xfrm>
        </p:spPr>
        <p:txBody>
          <a:bodyPr/>
          <a:lstStyle/>
          <a:p>
            <a:r>
              <a:rPr lang="en-US" sz="1300" b="1" dirty="0">
                <a:latin typeface="Maven Pro" pitchFamily="2" charset="77"/>
              </a:rPr>
              <a:t>Menu Bar: </a:t>
            </a:r>
            <a:r>
              <a:rPr lang="en-US" sz="1300" dirty="0">
                <a:latin typeface="Maven Pro" pitchFamily="2" charset="77"/>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latin typeface="Maven Pro" pitchFamily="2" charset="77"/>
              </a:rPr>
              <a:t>Toolbar Icon: </a:t>
            </a:r>
            <a:r>
              <a:rPr lang="en-US" sz="1300" dirty="0">
                <a:latin typeface="Maven Pro" pitchFamily="2" charset="77"/>
              </a:rPr>
              <a:t>Toolbar icon present below the menu bar can be used to edit the workbook using different features such as undo, redo, save, new data source, slideshow and so on.</a:t>
            </a:r>
          </a:p>
          <a:p>
            <a:r>
              <a:rPr lang="en-US" sz="1300" b="1" dirty="0">
                <a:latin typeface="Maven Pro" pitchFamily="2" charset="77"/>
              </a:rPr>
              <a:t>Dimension and Sets Shelf:</a:t>
            </a:r>
            <a:r>
              <a:rPr lang="en-US" sz="1300" dirty="0">
                <a:latin typeface="Maven Pro" pitchFamily="2" charset="77"/>
              </a:rPr>
              <a:t> The dimensions present in the data source can be viewed in the dimension shelf. The user-defined sets can also be viewed in the self, which can be used to edit the existing ones.</a:t>
            </a:r>
          </a:p>
          <a:p>
            <a:r>
              <a:rPr lang="en-US" sz="1300" b="1" dirty="0">
                <a:latin typeface="Maven Pro" pitchFamily="2" charset="77"/>
              </a:rPr>
              <a:t>Measure Shelf:</a:t>
            </a:r>
            <a:r>
              <a:rPr lang="en-US" sz="1300" dirty="0">
                <a:latin typeface="Maven Pro" pitchFamily="2" charset="77"/>
              </a:rPr>
              <a:t> The measures present in the data source can be viewed on the measure shelf.</a:t>
            </a:r>
          </a:p>
          <a:p>
            <a:r>
              <a:rPr lang="en-US" sz="1300" b="1" dirty="0">
                <a:latin typeface="Maven Pro" pitchFamily="2" charset="77"/>
              </a:rPr>
              <a:t>Parameters Shelf:</a:t>
            </a:r>
            <a:r>
              <a:rPr lang="en-US" sz="1300" dirty="0">
                <a:latin typeface="Maven Pro" pitchFamily="2" charset="77"/>
              </a:rPr>
              <a:t> The user-defined parameters can be viewed in the sets and parameter shelf. It can also be used to edit the existing parameters.</a:t>
            </a:r>
          </a:p>
          <a:p>
            <a:r>
              <a:rPr lang="en-US" sz="1300" b="1" dirty="0">
                <a:latin typeface="Maven Pro" pitchFamily="2" charset="77"/>
              </a:rPr>
              <a:t>Page Shelf:</a:t>
            </a:r>
            <a:r>
              <a:rPr lang="en-US" sz="1300" dirty="0">
                <a:latin typeface="Maven Pro" pitchFamily="2" charset="77"/>
              </a:rPr>
              <a:t> Page shelf can be used to view the visualization in video format by keeping the relevant filter on the page shelf.</a:t>
            </a:r>
          </a:p>
          <a:p>
            <a:r>
              <a:rPr lang="en-US" sz="1300" b="1" dirty="0">
                <a:latin typeface="Maven Pro" pitchFamily="2" charset="77"/>
              </a:rPr>
              <a:t>Filter Shelf:</a:t>
            </a:r>
            <a:r>
              <a:rPr lang="en-US" sz="1300" dirty="0">
                <a:latin typeface="Maven Pro" pitchFamily="2" charset="77"/>
              </a:rPr>
              <a:t> The filters that can control the visualization can be placed on the filter shelf, and the required dimensions or measures can be filtered in.</a:t>
            </a:r>
          </a:p>
          <a:p>
            <a:r>
              <a:rPr lang="en-US" sz="1300" b="1" dirty="0">
                <a:latin typeface="Maven Pro" pitchFamily="2" charset="77"/>
              </a:rPr>
              <a:t>Marks Card:</a:t>
            </a:r>
            <a:r>
              <a:rPr lang="en-US" sz="1300" dirty="0">
                <a:latin typeface="Maven Pro" pitchFamily="2" charset="77"/>
              </a:rPr>
              <a:t> Marks card can be used to design the visualization. The data components of the visualization (e.g., color, size, shape, path, label, and tooltip) used in the visualizations can be modified.</a:t>
            </a:r>
          </a:p>
          <a:p>
            <a:r>
              <a:rPr lang="en-US" sz="1300" b="1" dirty="0">
                <a:latin typeface="Maven Pro" pitchFamily="2" charset="77"/>
              </a:rPr>
              <a:t>Worksheet:</a:t>
            </a:r>
            <a:r>
              <a:rPr lang="en-US" sz="1300" dirty="0">
                <a:latin typeface="Maven Pro" pitchFamily="2" charset="77"/>
              </a:rPr>
              <a:t> The worksheet is the place where the actual visualization can be viewed in the workbook. The design and functionalities of the visual can be viewed in the worksheet.</a:t>
            </a:r>
          </a:p>
          <a:p>
            <a:pPr marL="114300" indent="0">
              <a:buNone/>
            </a:pPr>
            <a:endParaRPr lang="en-US" sz="13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13</a:t>
            </a:fld>
            <a:endParaRPr lang="en" dirty="0">
              <a:latin typeface="Maven Pro" pitchFamily="2" charset="77"/>
            </a:endParaRPr>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5217903-05D6-874D-9B04-F7BBA4E751D4}"/>
              </a:ext>
            </a:extLst>
          </p:cNvPr>
          <p:cNvGraphicFramePr>
            <a:graphicFrameLocks noChangeAspect="1"/>
          </p:cNvGraphicFramePr>
          <p:nvPr>
            <p:custDataLst>
              <p:tags r:id="rId2"/>
            </p:custDataLst>
            <p:extLst>
              <p:ext uri="{D42A27DB-BD31-4B8C-83A1-F6EECF244321}">
                <p14:modId xmlns:p14="http://schemas.microsoft.com/office/powerpoint/2010/main" val="15669829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561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83483"/>
            <a:ext cx="8520600" cy="572700"/>
          </a:xfrm>
        </p:spPr>
        <p:txBody>
          <a:bodyPr vert="horz"/>
          <a:lstStyle/>
          <a:p>
            <a:r>
              <a:rPr lang="en-US" sz="2400" b="1" dirty="0">
                <a:latin typeface="Maven Pro" pitchFamily="2" charset="77"/>
              </a:rPr>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14</a:t>
            </a:fld>
            <a:endParaRPr lang="en" dirty="0">
              <a:latin typeface="Maven Pro" pitchFamily="2" charset="77"/>
            </a:endParaRPr>
          </a:p>
        </p:txBody>
      </p:sp>
      <p:pic>
        <p:nvPicPr>
          <p:cNvPr id="3074" name="Picture 2" descr="https://www.guru99.com/images/tableau/060818_0459_HowtoDownlo1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892064"/>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382" y="856183"/>
            <a:ext cx="4303854" cy="4647426"/>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Current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600" b="1" dirty="0">
                <a:latin typeface="Calibri" panose="020F0502020204030204" pitchFamily="34" charset="0"/>
                <a:cs typeface="Calibri" panose="020F0502020204030204" pitchFamily="34" charset="0"/>
              </a:rPr>
              <a:t>New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600" b="1" dirty="0">
                <a:latin typeface="Calibri" panose="020F0502020204030204" pitchFamily="34" charset="0"/>
                <a:cs typeface="Calibri" panose="020F0502020204030204" pitchFamily="34" charset="0"/>
              </a:rPr>
              <a:t>New Dashboard: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600" b="1" dirty="0">
                <a:latin typeface="Calibri" panose="020F0502020204030204" pitchFamily="34" charset="0"/>
                <a:cs typeface="Calibri" panose="020F0502020204030204" pitchFamily="34" charset="0"/>
              </a:rPr>
              <a:t>New Storyboard: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53BB06D-2BC3-7C46-AB5F-47416E24D1B7}"/>
              </a:ext>
            </a:extLst>
          </p:cNvPr>
          <p:cNvGraphicFramePr>
            <a:graphicFrameLocks noChangeAspect="1"/>
          </p:cNvGraphicFramePr>
          <p:nvPr>
            <p:custDataLst>
              <p:tags r:id="rId2"/>
            </p:custDataLst>
            <p:extLst>
              <p:ext uri="{D42A27DB-BD31-4B8C-83A1-F6EECF244321}">
                <p14:modId xmlns:p14="http://schemas.microsoft.com/office/powerpoint/2010/main" val="10684094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663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a:t>
            </a:r>
          </a:p>
          <a:p>
            <a:pPr marL="114300" indent="0">
              <a:buNone/>
            </a:pPr>
            <a:endParaRPr lang="en-US" sz="2000" dirty="0">
              <a:latin typeface="Maven Pro" pitchFamily="2" charset="77"/>
            </a:endParaRPr>
          </a:p>
          <a:p>
            <a:r>
              <a:rPr lang="en-US" sz="2000" dirty="0">
                <a:latin typeface="Maven Pro" pitchFamily="2" charset="77"/>
              </a:rPr>
              <a:t>Locate Menu bar, Tool bar, Dimensions, Measures, Filter Shelf and Marks Card in the Workspace.</a:t>
            </a:r>
          </a:p>
          <a:p>
            <a:endParaRPr lang="en-US" sz="2000" dirty="0">
              <a:latin typeface="Maven Pro" pitchFamily="2" charset="77"/>
            </a:endParaRPr>
          </a:p>
          <a:p>
            <a:r>
              <a:rPr lang="en-US" sz="2000" dirty="0">
                <a:latin typeface="Maven Pro" pitchFamily="2" charset="77"/>
              </a:rPr>
              <a:t>Know where is Data Source, Current Sheet, New Sheet, New Dashboard and New Story in the Navigation</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15</a:t>
            </a:fld>
            <a:endParaRPr lang="en" dirty="0">
              <a:latin typeface="Maven Pro" pitchFamily="2" charset="77"/>
            </a:endParaRPr>
          </a:p>
        </p:txBody>
      </p:sp>
    </p:spTree>
    <p:extLst>
      <p:ext uri="{BB962C8B-B14F-4D97-AF65-F5344CB8AC3E}">
        <p14:creationId xmlns:p14="http://schemas.microsoft.com/office/powerpoint/2010/main" val="319178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1A427C-C847-0C4C-B4EE-9EF9B4B76975}"/>
              </a:ext>
            </a:extLst>
          </p:cNvPr>
          <p:cNvGraphicFramePr>
            <a:graphicFrameLocks noChangeAspect="1"/>
          </p:cNvGraphicFramePr>
          <p:nvPr>
            <p:custDataLst>
              <p:tags r:id="rId2"/>
            </p:custDataLst>
            <p:extLst>
              <p:ext uri="{D42A27DB-BD31-4B8C-83A1-F6EECF244321}">
                <p14:modId xmlns:p14="http://schemas.microsoft.com/office/powerpoint/2010/main" val="36800092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765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16</a:t>
            </a:fld>
            <a:endParaRPr lang="en" dirty="0">
              <a:latin typeface="Maven Pro" pitchFamily="2" charset="77"/>
            </a:endParaRPr>
          </a:p>
        </p:txBody>
      </p:sp>
      <p:pic>
        <p:nvPicPr>
          <p:cNvPr id="4098" name="Picture 2" descr="https://www.guru99.com/images/tableau/060818_0511_TableauConn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060EFF2-1583-4449-BFA9-596A9165DAC7}"/>
              </a:ext>
            </a:extLst>
          </p:cNvPr>
          <p:cNvGraphicFramePr>
            <a:graphicFrameLocks noChangeAspect="1"/>
          </p:cNvGraphicFramePr>
          <p:nvPr>
            <p:custDataLst>
              <p:tags r:id="rId2"/>
            </p:custDataLst>
            <p:extLst>
              <p:ext uri="{D42A27DB-BD31-4B8C-83A1-F6EECF244321}">
                <p14:modId xmlns:p14="http://schemas.microsoft.com/office/powerpoint/2010/main" val="24447025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868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vert="horz"/>
          <a:lstStyle/>
          <a:p>
            <a:r>
              <a:rPr lang="en-US" dirty="0">
                <a:latin typeface="Maven Pro" pitchFamily="2" charset="77"/>
              </a:rPr>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latin typeface="Maven Pro" pitchFamily="2" charset="77"/>
              </a:rPr>
              <a:t>Click on Microsoft Excel option in the data tab then select “global_superstore_2016.xlxs.”</a:t>
            </a:r>
          </a:p>
          <a:p>
            <a:r>
              <a:rPr lang="en-US" dirty="0">
                <a:latin typeface="Maven Pro" pitchFamily="2" charset="77"/>
              </a:rPr>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latin typeface="Maven Pro" pitchFamily="2" charset="77"/>
              </a:rPr>
              <a:pPr/>
              <a:t>17</a:t>
            </a:fld>
            <a:endParaRPr lang="en" dirty="0">
              <a:latin typeface="Maven Pro" pitchFamily="2" charset="77"/>
            </a:endParaRPr>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7"/>
          <a:srcRect l="1724"/>
          <a:stretch/>
        </p:blipFill>
        <p:spPr>
          <a:xfrm>
            <a:off x="3172522" y="1640417"/>
            <a:ext cx="2992027" cy="3336592"/>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01A616E-B6F9-C647-BC60-CC79A8463C1A}"/>
              </a:ext>
            </a:extLst>
          </p:cNvPr>
          <p:cNvGraphicFramePr>
            <a:graphicFrameLocks noChangeAspect="1"/>
          </p:cNvGraphicFramePr>
          <p:nvPr>
            <p:custDataLst>
              <p:tags r:id="rId2"/>
            </p:custDataLst>
            <p:extLst>
              <p:ext uri="{D42A27DB-BD31-4B8C-83A1-F6EECF244321}">
                <p14:modId xmlns:p14="http://schemas.microsoft.com/office/powerpoint/2010/main" val="27481398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970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dirty="0">
                <a:latin typeface="Maven Pro" pitchFamily="2" charset="77"/>
              </a:rPr>
              <a:t>Data Repo</a:t>
            </a:r>
          </a:p>
        </p:txBody>
      </p:sp>
      <p:sp>
        <p:nvSpPr>
          <p:cNvPr id="3" name="Text Placeholder 2"/>
          <p:cNvSpPr>
            <a:spLocks noGrp="1"/>
          </p:cNvSpPr>
          <p:nvPr>
            <p:ph type="body" idx="1"/>
          </p:nvPr>
        </p:nvSpPr>
        <p:spPr>
          <a:xfrm>
            <a:off x="412594" y="1246817"/>
            <a:ext cx="8731405" cy="3416400"/>
          </a:xfrm>
        </p:spPr>
        <p:txBody>
          <a:bodyPr/>
          <a:lstStyle/>
          <a:p>
            <a:r>
              <a:rPr lang="en-US" sz="2400" dirty="0">
                <a:latin typeface="Maven Pro" pitchFamily="2" charset="77"/>
              </a:rPr>
              <a:t>https://</a:t>
            </a:r>
            <a:r>
              <a:rPr lang="en-US" sz="2400" dirty="0" err="1">
                <a:latin typeface="Maven Pro" pitchFamily="2" charset="77"/>
              </a:rPr>
              <a:t>github.com</a:t>
            </a:r>
            <a:r>
              <a:rPr lang="en-US" sz="2400" dirty="0">
                <a:latin typeface="Maven Pro" pitchFamily="2" charset="77"/>
              </a:rPr>
              <a:t>/CMC-QCL/Intro-Tableau-L1/tree/master/Tableau%20Workshop%20Edits</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18</a:t>
            </a:fld>
            <a:endParaRPr lang="en" dirty="0">
              <a:latin typeface="Maven Pro" pitchFamily="2" charset="77"/>
            </a:endParaRPr>
          </a:p>
        </p:txBody>
      </p:sp>
    </p:spTree>
    <p:extLst>
      <p:ext uri="{BB962C8B-B14F-4D97-AF65-F5344CB8AC3E}">
        <p14:creationId xmlns:p14="http://schemas.microsoft.com/office/powerpoint/2010/main" val="12139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46C48CE-5DB2-404E-AB6C-0E5E729369FD}"/>
              </a:ext>
            </a:extLst>
          </p:cNvPr>
          <p:cNvGraphicFramePr>
            <a:graphicFrameLocks noChangeAspect="1"/>
          </p:cNvGraphicFramePr>
          <p:nvPr>
            <p:custDataLst>
              <p:tags r:id="rId2"/>
            </p:custDataLst>
            <p:extLst>
              <p:ext uri="{D42A27DB-BD31-4B8C-83A1-F6EECF244321}">
                <p14:modId xmlns:p14="http://schemas.microsoft.com/office/powerpoint/2010/main" val="940864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3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413728"/>
            <a:ext cx="8520600" cy="572700"/>
          </a:xfrm>
        </p:spPr>
        <p:txBody>
          <a:bodyPr vert="horz"/>
          <a:lstStyle/>
          <a:p>
            <a:r>
              <a:rPr lang="en-US" sz="2400" b="1" dirty="0">
                <a:latin typeface="Maven Pro" pitchFamily="2" charset="77"/>
              </a:rPr>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latin typeface="Maven Pro" pitchFamily="2" charset="77"/>
              </a:rPr>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latin typeface="Maven Pro" pitchFamily="2" charset="77"/>
            </a:endParaRPr>
          </a:p>
          <a:p>
            <a:pPr marL="114300" indent="0">
              <a:buNone/>
            </a:pPr>
            <a:r>
              <a:rPr lang="en-US" sz="1600" dirty="0">
                <a:latin typeface="Maven Pro" pitchFamily="2" charset="77"/>
              </a:rPr>
              <a:t>Under </a:t>
            </a:r>
            <a:r>
              <a:rPr lang="en-US" sz="1600" b="1" dirty="0">
                <a:latin typeface="Maven Pro" pitchFamily="2" charset="77"/>
              </a:rPr>
              <a:t>Data Source</a:t>
            </a:r>
            <a:r>
              <a:rPr lang="en-US" sz="1600" dirty="0">
                <a:latin typeface="Maven Pro" pitchFamily="2" charset="77"/>
              </a:rPr>
              <a:t>, let’s build a relationship between </a:t>
            </a:r>
            <a:r>
              <a:rPr lang="en-US" sz="1600" b="1" dirty="0">
                <a:latin typeface="Maven Pro" pitchFamily="2" charset="77"/>
              </a:rPr>
              <a:t>Orders</a:t>
            </a:r>
            <a:r>
              <a:rPr lang="en-US" sz="1600" dirty="0">
                <a:latin typeface="Maven Pro" pitchFamily="2" charset="77"/>
              </a:rPr>
              <a:t> and </a:t>
            </a:r>
            <a:r>
              <a:rPr lang="en-US" sz="1600" b="1" dirty="0">
                <a:latin typeface="Maven Pro" pitchFamily="2" charset="77"/>
              </a:rPr>
              <a:t>Returns</a:t>
            </a:r>
            <a:r>
              <a:rPr lang="en-US" sz="1600" dirty="0">
                <a:latin typeface="Maven Pro" pitchFamily="2" charset="77"/>
              </a:rPr>
              <a:t> by drag and drop.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19</a:t>
            </a:fld>
            <a:endParaRPr lang="en" dirty="0">
              <a:latin typeface="Maven Pro" pitchFamily="2" charset="77"/>
            </a:endParaRPr>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7"/>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ACAAAA-3E01-9242-8587-9B279AFBC29F}"/>
              </a:ext>
            </a:extLst>
          </p:cNvPr>
          <p:cNvGraphicFramePr>
            <a:graphicFrameLocks noChangeAspect="1"/>
          </p:cNvGraphicFramePr>
          <p:nvPr>
            <p:custDataLst>
              <p:tags r:id="rId2"/>
            </p:custDataLst>
            <p:extLst>
              <p:ext uri="{D42A27DB-BD31-4B8C-83A1-F6EECF244321}">
                <p14:modId xmlns:p14="http://schemas.microsoft.com/office/powerpoint/2010/main" val="5354215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4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a:t>
            </a:fld>
            <a:endParaRPr lang="en" dirty="0">
              <a:latin typeface="Maven Pro"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319B90-F8D6-BA4E-A534-588F5F5E7AE6}"/>
              </a:ext>
            </a:extLst>
          </p:cNvPr>
          <p:cNvGraphicFramePr>
            <a:graphicFrameLocks noChangeAspect="1"/>
          </p:cNvGraphicFramePr>
          <p:nvPr>
            <p:custDataLst>
              <p:tags r:id="rId2"/>
            </p:custDataLst>
            <p:extLst>
              <p:ext uri="{D42A27DB-BD31-4B8C-83A1-F6EECF244321}">
                <p14:modId xmlns:p14="http://schemas.microsoft.com/office/powerpoint/2010/main" val="20003375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175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525"/>
            <a:ext cx="8520600" cy="572700"/>
          </a:xfrm>
        </p:spPr>
        <p:txBody>
          <a:bodyPr vert="horz"/>
          <a:lstStyle/>
          <a:p>
            <a:r>
              <a:rPr lang="en-US" sz="2400" b="1" dirty="0">
                <a:latin typeface="Maven Pro" pitchFamily="2" charset="77"/>
              </a:rPr>
              <a:t>Orders + Returns Example</a:t>
            </a:r>
          </a:p>
        </p:txBody>
      </p:sp>
      <p:sp>
        <p:nvSpPr>
          <p:cNvPr id="3" name="Text Placeholder 2"/>
          <p:cNvSpPr>
            <a:spLocks noGrp="1"/>
          </p:cNvSpPr>
          <p:nvPr>
            <p:ph type="body" idx="1"/>
          </p:nvPr>
        </p:nvSpPr>
        <p:spPr>
          <a:xfrm>
            <a:off x="446050" y="571637"/>
            <a:ext cx="4047892" cy="4091579"/>
          </a:xfrm>
        </p:spPr>
        <p:txBody>
          <a:bodyPr/>
          <a:lstStyle/>
          <a:p>
            <a:pPr marL="114300" indent="0">
              <a:buNone/>
            </a:pPr>
            <a:r>
              <a:rPr lang="en-US" sz="1600" dirty="0">
                <a:latin typeface="Maven Pro" pitchFamily="2" charset="77"/>
              </a:rPr>
              <a:t>With the </a:t>
            </a:r>
            <a:r>
              <a:rPr lang="en-US" sz="1600" b="1" dirty="0">
                <a:latin typeface="Maven Pro" pitchFamily="2" charset="77"/>
              </a:rPr>
              <a:t>relationship</a:t>
            </a:r>
            <a:r>
              <a:rPr lang="en-US" sz="1600" dirty="0">
                <a:latin typeface="Maven Pro" pitchFamily="2" charset="77"/>
              </a:rPr>
              <a:t> between Orders and Returns created, what is the answer to the question of “Which region has the greatest number of returns?”</a:t>
            </a:r>
          </a:p>
          <a:p>
            <a:pPr marL="114300" indent="0">
              <a:buNone/>
            </a:pPr>
            <a:endParaRPr lang="en-US" sz="1600" dirty="0">
              <a:latin typeface="Maven Pro" pitchFamily="2" charset="77"/>
            </a:endParaRPr>
          </a:p>
          <a:p>
            <a:pPr marL="114300" indent="0">
              <a:buNone/>
            </a:pPr>
            <a:r>
              <a:rPr lang="en-US" sz="1600" dirty="0"/>
              <a:t>Answer the question by clicking on Sheet 1, drag and drop </a:t>
            </a:r>
            <a:r>
              <a:rPr lang="en-US" sz="1600" b="1" dirty="0"/>
              <a:t>Region (Returns)</a:t>
            </a:r>
            <a:r>
              <a:rPr lang="en-US" sz="1600" dirty="0"/>
              <a:t> to </a:t>
            </a:r>
            <a:r>
              <a:rPr lang="en-US" sz="1600" b="1" dirty="0"/>
              <a:t>Columns</a:t>
            </a:r>
            <a:r>
              <a:rPr lang="en-US" sz="1600" dirty="0"/>
              <a:t> followed by </a:t>
            </a:r>
            <a:r>
              <a:rPr lang="en-US" sz="1600" b="1" dirty="0"/>
              <a:t>Order ID (Returns) </a:t>
            </a:r>
            <a:r>
              <a:rPr lang="en-US" sz="1600" dirty="0"/>
              <a:t>to </a:t>
            </a:r>
            <a:r>
              <a:rPr lang="en-US" sz="1600" b="1" dirty="0"/>
              <a:t>Rows</a:t>
            </a:r>
            <a:r>
              <a:rPr lang="en-US" sz="1600" dirty="0"/>
              <a:t>.  Then, drag and drop </a:t>
            </a:r>
            <a:r>
              <a:rPr lang="en-US" sz="1600" b="1" dirty="0"/>
              <a:t>Order ID (Returns)</a:t>
            </a:r>
            <a:r>
              <a:rPr lang="en-US" sz="1600" dirty="0"/>
              <a:t> to </a:t>
            </a:r>
            <a:r>
              <a:rPr lang="en-US" sz="1600" b="1" dirty="0"/>
              <a:t>Text </a:t>
            </a:r>
            <a:r>
              <a:rPr lang="en-US" sz="1600" dirty="0"/>
              <a:t>on Marks card and change to </a:t>
            </a:r>
            <a:r>
              <a:rPr lang="en-US" sz="1600" b="1" dirty="0"/>
              <a:t>Count </a:t>
            </a:r>
            <a:r>
              <a:rPr lang="en-US" sz="1600" dirty="0"/>
              <a:t>type within Measure. Lastly, go to </a:t>
            </a:r>
            <a:r>
              <a:rPr lang="en-US" sz="1600" b="1" dirty="0"/>
              <a:t>Analysis</a:t>
            </a:r>
            <a:r>
              <a:rPr lang="en-US" sz="1600" dirty="0"/>
              <a:t> -&gt; </a:t>
            </a:r>
            <a:r>
              <a:rPr lang="en-US" sz="1600" b="1" dirty="0"/>
              <a:t>Totals</a:t>
            </a:r>
            <a:r>
              <a:rPr lang="en-US" sz="1600" dirty="0"/>
              <a:t> -&gt; </a:t>
            </a:r>
            <a:r>
              <a:rPr lang="en-US" sz="1600" b="1" dirty="0"/>
              <a:t>Show Column Grand Totals</a:t>
            </a: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20</a:t>
            </a:fld>
            <a:endParaRPr lang="en" dirty="0">
              <a:latin typeface="Maven Pro" pitchFamily="2" charset="77"/>
            </a:endParaRPr>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7"/>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0813613-137C-C944-8A36-D7A7BC261CF6}"/>
              </a:ext>
            </a:extLst>
          </p:cNvPr>
          <p:cNvGraphicFramePr>
            <a:graphicFrameLocks noChangeAspect="1"/>
          </p:cNvGraphicFramePr>
          <p:nvPr>
            <p:custDataLst>
              <p:tags r:id="rId2"/>
            </p:custDataLst>
            <p:extLst>
              <p:ext uri="{D42A27DB-BD31-4B8C-83A1-F6EECF244321}">
                <p14:modId xmlns:p14="http://schemas.microsoft.com/office/powerpoint/2010/main" val="29548074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277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Looking at the global_superstore_2016 data, what other relationship(s) can you identify?  What does the relationship(s) tell you? </a:t>
            </a:r>
          </a:p>
          <a:p>
            <a:pPr marL="114300" indent="0">
              <a:buNone/>
            </a:pPr>
            <a:endParaRPr lang="en-US" sz="2000" dirty="0">
              <a:latin typeface="Maven Pro" pitchFamily="2" charset="77"/>
            </a:endParaRPr>
          </a:p>
          <a:p>
            <a:r>
              <a:rPr lang="en-US" sz="2000" dirty="0">
                <a:solidFill>
                  <a:schemeClr val="bg1">
                    <a:lumMod val="50000"/>
                  </a:schemeClr>
                </a:solidFill>
                <a:latin typeface="Maven Pro" pitchFamily="2" charset="77"/>
              </a:rPr>
              <a:t>Look at the Orders</a:t>
            </a:r>
            <a:r>
              <a:rPr lang="en-US" sz="2000" dirty="0">
                <a:solidFill>
                  <a:schemeClr val="bg1">
                    <a:lumMod val="50000"/>
                  </a:schemeClr>
                </a:solidFill>
              </a:rPr>
              <a:t> and </a:t>
            </a:r>
            <a:r>
              <a:rPr lang="en-US" sz="2000" dirty="0">
                <a:solidFill>
                  <a:schemeClr val="bg1">
                    <a:lumMod val="50000"/>
                  </a:schemeClr>
                </a:solidFill>
                <a:latin typeface="Maven Pro" pitchFamily="2" charset="77"/>
              </a:rPr>
              <a:t>Returns sheets to see what interests you.  </a:t>
            </a:r>
          </a:p>
          <a:p>
            <a:r>
              <a:rPr lang="en-US" sz="2000" dirty="0">
                <a:solidFill>
                  <a:schemeClr val="bg1">
                    <a:lumMod val="50000"/>
                  </a:schemeClr>
                </a:solidFill>
                <a:latin typeface="Maven Pro" pitchFamily="2" charset="77"/>
              </a:rPr>
              <a:t>Once the relationship is formed, drag and drop into worksheet.</a:t>
            </a:r>
          </a:p>
          <a:p>
            <a:r>
              <a:rPr lang="en-US" sz="2000" dirty="0">
                <a:solidFill>
                  <a:schemeClr val="bg1">
                    <a:lumMod val="50000"/>
                  </a:schemeClr>
                </a:solidFill>
                <a:latin typeface="Maven Pro" pitchFamily="2" charset="77"/>
              </a:rPr>
              <a:t>Enter your answer(s) in the chat, raise your hand or unmute.  </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21</a:t>
            </a:fld>
            <a:endParaRPr lang="en" dirty="0">
              <a:latin typeface="Maven Pro" pitchFamily="2" charset="77"/>
            </a:endParaRPr>
          </a:p>
        </p:txBody>
      </p:sp>
    </p:spTree>
    <p:extLst>
      <p:ext uri="{BB962C8B-B14F-4D97-AF65-F5344CB8AC3E}">
        <p14:creationId xmlns:p14="http://schemas.microsoft.com/office/powerpoint/2010/main" val="33979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5EC2FB-6565-4944-9532-49E4EB06A6C6}"/>
              </a:ext>
            </a:extLst>
          </p:cNvPr>
          <p:cNvGraphicFramePr>
            <a:graphicFrameLocks noChangeAspect="1"/>
          </p:cNvGraphicFramePr>
          <p:nvPr>
            <p:custDataLst>
              <p:tags r:id="rId2"/>
            </p:custDataLst>
            <p:extLst>
              <p:ext uri="{D42A27DB-BD31-4B8C-83A1-F6EECF244321}">
                <p14:modId xmlns:p14="http://schemas.microsoft.com/office/powerpoint/2010/main" val="10558696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380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22</a:t>
            </a:fld>
            <a:endParaRPr lang="en" dirty="0">
              <a:latin typeface="Maven Pro" pitchFamily="2" charset="7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078102F-60FD-A549-992C-95ED9B2BCCFA}"/>
              </a:ext>
            </a:extLst>
          </p:cNvPr>
          <p:cNvGraphicFramePr>
            <a:graphicFrameLocks noChangeAspect="1"/>
          </p:cNvGraphicFramePr>
          <p:nvPr>
            <p:custDataLst>
              <p:tags r:id="rId2"/>
            </p:custDataLst>
            <p:extLst>
              <p:ext uri="{D42A27DB-BD31-4B8C-83A1-F6EECF244321}">
                <p14:modId xmlns:p14="http://schemas.microsoft.com/office/powerpoint/2010/main" val="10437841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482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7"/>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C5B5FC-9D70-7348-A24E-74113F20897A}"/>
              </a:ext>
            </a:extLst>
          </p:cNvPr>
          <p:cNvGraphicFramePr>
            <a:graphicFrameLocks noChangeAspect="1"/>
          </p:cNvGraphicFramePr>
          <p:nvPr>
            <p:custDataLst>
              <p:tags r:id="rId2"/>
            </p:custDataLst>
            <p:extLst>
              <p:ext uri="{D42A27DB-BD31-4B8C-83A1-F6EECF244321}">
                <p14:modId xmlns:p14="http://schemas.microsoft.com/office/powerpoint/2010/main" val="36178178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585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vert="horz">
            <a:normAutofit/>
          </a:bodyPr>
          <a:lstStyle/>
          <a:p>
            <a:r>
              <a:rPr lang="en-US" dirty="0">
                <a:solidFill>
                  <a:srgbClr val="FFFFFF"/>
                </a:solidFill>
                <a:latin typeface="Maven Pro" pitchFamily="2" charset="77"/>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extLst>
              <p:ext uri="{D42A27DB-BD31-4B8C-83A1-F6EECF244321}">
                <p14:modId xmlns:p14="http://schemas.microsoft.com/office/powerpoint/2010/main" val="2864082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687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11"/>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2951"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DEE717AE-F86B-4744-B65B-D432008BCC4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sp>
        <p:nvSpPr>
          <p:cNvPr id="8" name="TextBox 7">
            <a:extLst>
              <a:ext uri="{FF2B5EF4-FFF2-40B4-BE49-F238E27FC236}">
                <a16:creationId xmlns:a16="http://schemas.microsoft.com/office/drawing/2014/main" id="{7CBE3EC0-6887-C84C-A877-B26EA067C02E}"/>
              </a:ext>
            </a:extLst>
          </p:cNvPr>
          <p:cNvSpPr txBox="1"/>
          <p:nvPr/>
        </p:nvSpPr>
        <p:spPr>
          <a:xfrm>
            <a:off x="414113" y="1623974"/>
            <a:ext cx="7139636"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I want to know how our profit had changed over four years from 2012 through 2015?</a:t>
            </a:r>
          </a:p>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Was it decreased or increased?</a:t>
            </a:r>
          </a:p>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How about the changes in different segment?</a:t>
            </a:r>
          </a:p>
        </p:txBody>
      </p:sp>
    </p:spTree>
    <p:extLst>
      <p:ext uri="{BB962C8B-B14F-4D97-AF65-F5344CB8AC3E}">
        <p14:creationId xmlns:p14="http://schemas.microsoft.com/office/powerpoint/2010/main" val="2589313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D23949F-4C97-4B47-85A6-FAF18108495B}"/>
              </a:ext>
            </a:extLst>
          </p:cNvPr>
          <p:cNvGraphicFramePr>
            <a:graphicFrameLocks noChangeAspect="1"/>
          </p:cNvGraphicFramePr>
          <p:nvPr>
            <p:custDataLst>
              <p:tags r:id="rId2"/>
            </p:custDataLst>
            <p:extLst>
              <p:ext uri="{D42A27DB-BD31-4B8C-83A1-F6EECF244321}">
                <p14:modId xmlns:p14="http://schemas.microsoft.com/office/powerpoint/2010/main" val="30941941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789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t>L</a:t>
            </a:r>
            <a:r>
              <a:rPr lang="en-US" sz="1600" dirty="0">
                <a:latin typeface="Maven Pro" pitchFamily="2" charset="77"/>
              </a:rPr>
              <a:t>et’s build a bar graph by drag and drop </a:t>
            </a:r>
            <a:r>
              <a:rPr lang="en-US" sz="1600" b="1" dirty="0">
                <a:latin typeface="Maven Pro" pitchFamily="2" charset="77"/>
              </a:rPr>
              <a:t>Order Date </a:t>
            </a:r>
            <a:r>
              <a:rPr lang="en-US" sz="1600" dirty="0">
                <a:latin typeface="Maven Pro" pitchFamily="2" charset="77"/>
              </a:rPr>
              <a:t>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drop </a:t>
            </a:r>
            <a:r>
              <a:rPr lang="en-US" sz="1600" b="1" dirty="0">
                <a:latin typeface="Maven Pro" pitchFamily="2" charset="77"/>
              </a:rPr>
              <a:t>Segment</a:t>
            </a:r>
            <a:r>
              <a:rPr lang="en-US" sz="1600" dirty="0">
                <a:latin typeface="Maven Pro" pitchFamily="2" charset="77"/>
              </a:rPr>
              <a:t> to </a:t>
            </a:r>
            <a:r>
              <a:rPr lang="en-US" sz="1600" b="1" dirty="0">
                <a:latin typeface="Maven Pro" pitchFamily="2" charset="77"/>
              </a:rPr>
              <a:t>Color</a:t>
            </a:r>
            <a:r>
              <a:rPr lang="en-US" sz="1600" dirty="0">
                <a:latin typeface="Maven Pro" pitchFamily="2" charset="77"/>
              </a:rPr>
              <a:t> under </a:t>
            </a:r>
            <a:r>
              <a:rPr lang="en-US" sz="1600" b="1" dirty="0">
                <a:latin typeface="Maven Pro" pitchFamily="2" charset="77"/>
              </a:rPr>
              <a:t>Marks</a:t>
            </a:r>
            <a:r>
              <a:rPr lang="en-US" sz="1600" dirty="0">
                <a:latin typeface="Maven Pro" pitchFamily="2" charset="77"/>
              </a:rPr>
              <a:t>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7"/>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1143"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3C3BCA3C-E6B4-0B45-BB84-58B2580FEDA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t>Time series</a:t>
            </a:r>
            <a:br>
              <a:rPr lang="en-US" dirty="0"/>
            </a:br>
            <a:r>
              <a:rPr lang="en-US" dirty="0">
                <a:latin typeface="Tw Cen MT Condensed" panose="020B0606020104020203" pitchFamily="34" charset="0"/>
              </a:rPr>
              <a:t>values display how something changed over time</a:t>
            </a:r>
            <a:endParaRPr lang="en-US" sz="2400" dirty="0">
              <a:latin typeface="Tw Cen MT Condensed" panose="020B0606020104020203" pitchFamily="34" charset="0"/>
            </a:endParaRPr>
          </a:p>
        </p:txBody>
      </p:sp>
      <p:sp>
        <p:nvSpPr>
          <p:cNvPr id="8" name="Content Placeholder 7">
            <a:extLst>
              <a:ext uri="{FF2B5EF4-FFF2-40B4-BE49-F238E27FC236}">
                <a16:creationId xmlns:a16="http://schemas.microsoft.com/office/drawing/2014/main" id="{B28118D5-1B33-C345-8C9F-152108008DAF}"/>
              </a:ext>
            </a:extLst>
          </p:cNvPr>
          <p:cNvSpPr>
            <a:spLocks noGrp="1"/>
          </p:cNvSpPr>
          <p:nvPr>
            <p:ph idx="1"/>
          </p:nvPr>
        </p:nvSpPr>
        <p:spPr>
          <a:xfrm>
            <a:off x="311700" y="1445083"/>
            <a:ext cx="8520600" cy="3416400"/>
          </a:xfrm>
        </p:spPr>
        <p:txBody>
          <a:bodyPr/>
          <a:lstStyle/>
          <a:p>
            <a:r>
              <a:rPr lang="en-US" sz="3200" dirty="0"/>
              <a:t>I need to report our sales trends to CEO.</a:t>
            </a:r>
          </a:p>
          <a:p>
            <a:r>
              <a:rPr lang="en-US" sz="3200" dirty="0"/>
              <a:t>Show me our quarterly sales from 2012 through 2015 and show the trend line over time.</a:t>
            </a:r>
          </a:p>
        </p:txBody>
      </p:sp>
    </p:spTree>
    <p:extLst>
      <p:ext uri="{BB962C8B-B14F-4D97-AF65-F5344CB8AC3E}">
        <p14:creationId xmlns:p14="http://schemas.microsoft.com/office/powerpoint/2010/main" val="2522018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extLst>
              <p:ext uri="{D42A27DB-BD31-4B8C-83A1-F6EECF244321}">
                <p14:modId xmlns:p14="http://schemas.microsoft.com/office/powerpoint/2010/main" val="16272219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711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a:t>
            </a:r>
            <a:r>
              <a:rPr lang="en-US" sz="1300" dirty="0"/>
              <a:t>trend line </a:t>
            </a:r>
            <a:r>
              <a:rPr lang="en-US" sz="1300" dirty="0">
                <a:latin typeface="Maven Pro" pitchFamily="2" charset="77"/>
              </a:rPr>
              <a:t>to show quarterly sales from 2012 to 2015 by drag and drop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latin typeface="Maven Pro" pitchFamily="2" charset="77"/>
              </a:rPr>
              <a:t>Line</a:t>
            </a:r>
            <a:r>
              <a:rPr lang="en-US" sz="1300" dirty="0">
                <a:latin typeface="Maven Pro" pitchFamily="2" charset="77"/>
              </a:rPr>
              <a:t> graph and change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Quarterly</a:t>
            </a:r>
            <a:r>
              <a:rPr lang="en-US" sz="1300" dirty="0">
                <a:latin typeface="Maven Pro" pitchFamily="2" charset="77"/>
              </a:rPr>
              <a:t>.</a:t>
            </a:r>
          </a:p>
          <a:p>
            <a:r>
              <a:rPr lang="en-US" sz="1300" dirty="0">
                <a:latin typeface="Maven Pro" pitchFamily="2" charset="77"/>
              </a:rPr>
              <a:t>Activate trend line by selecting </a:t>
            </a:r>
            <a:r>
              <a:rPr lang="en-US" sz="1300" b="1" dirty="0">
                <a:latin typeface="Maven Pro" pitchFamily="2" charset="77"/>
              </a:rPr>
              <a:t>Trendlines</a:t>
            </a:r>
            <a:r>
              <a:rPr lang="en-US" sz="1300" dirty="0">
                <a:latin typeface="Maven Pro" pitchFamily="2" charset="77"/>
              </a:rPr>
              <a:t> under </a:t>
            </a:r>
            <a:r>
              <a:rPr lang="en-US" sz="1300" b="1" dirty="0">
                <a:latin typeface="Maven Pro" pitchFamily="2" charset="77"/>
              </a:rPr>
              <a:t>Analysis</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7"/>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8627B88-95CE-764B-BF7A-2E987DEC1664}"/>
              </a:ext>
            </a:extLst>
          </p:cNvPr>
          <p:cNvGraphicFramePr>
            <a:graphicFrameLocks noChangeAspect="1"/>
          </p:cNvGraphicFramePr>
          <p:nvPr>
            <p:custDataLst>
              <p:tags r:id="rId2"/>
            </p:custDataLst>
            <p:extLst>
              <p:ext uri="{D42A27DB-BD31-4B8C-83A1-F6EECF244321}">
                <p14:modId xmlns:p14="http://schemas.microsoft.com/office/powerpoint/2010/main" val="29388073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7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Let’s make some graphs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Hands-on exercise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3</a:t>
            </a:fld>
            <a:endParaRPr lang="en" dirty="0">
              <a:latin typeface="Maven Pro" pitchFamily="2" charset="77"/>
            </a:endParaRPr>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extLst>
              <p:ext uri="{D42A27DB-BD31-4B8C-83A1-F6EECF244321}">
                <p14:modId xmlns:p14="http://schemas.microsoft.com/office/powerpoint/2010/main" val="288589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892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4999"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B31511F7-9E2B-9D4E-9BF1-B6D2D43144C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sp>
        <p:nvSpPr>
          <p:cNvPr id="6" name="Content Placeholder 5">
            <a:extLst>
              <a:ext uri="{FF2B5EF4-FFF2-40B4-BE49-F238E27FC236}">
                <a16:creationId xmlns:a16="http://schemas.microsoft.com/office/drawing/2014/main" id="{71038C30-7827-3B49-965C-EC8807C7BAFF}"/>
              </a:ext>
            </a:extLst>
          </p:cNvPr>
          <p:cNvSpPr>
            <a:spLocks noGrp="1"/>
          </p:cNvSpPr>
          <p:nvPr>
            <p:ph idx="1"/>
          </p:nvPr>
        </p:nvSpPr>
        <p:spPr>
          <a:xfrm>
            <a:off x="311700" y="1694062"/>
            <a:ext cx="8520600" cy="2922955"/>
          </a:xfrm>
        </p:spPr>
        <p:txBody>
          <a:bodyPr/>
          <a:lstStyle/>
          <a:p>
            <a:r>
              <a:rPr lang="en-US" sz="2800" dirty="0"/>
              <a:t>We want to hire a new regional Chief Sales Officer in a region that is struggling to make profits. Which region we should hire a CSO for?</a:t>
            </a:r>
          </a:p>
          <a:p>
            <a:endParaRPr lang="en-US" sz="2800" dirty="0"/>
          </a:p>
        </p:txBody>
      </p:sp>
    </p:spTree>
    <p:extLst>
      <p:ext uri="{BB962C8B-B14F-4D97-AF65-F5344CB8AC3E}">
        <p14:creationId xmlns:p14="http://schemas.microsoft.com/office/powerpoint/2010/main" val="139056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28D9F7E-BBDA-4940-B295-5AC88133A37C}"/>
              </a:ext>
            </a:extLst>
          </p:cNvPr>
          <p:cNvGraphicFramePr>
            <a:graphicFrameLocks noChangeAspect="1"/>
          </p:cNvGraphicFramePr>
          <p:nvPr>
            <p:custDataLst>
              <p:tags r:id="rId2"/>
            </p:custDataLst>
            <p:extLst>
              <p:ext uri="{D42A27DB-BD31-4B8C-83A1-F6EECF244321}">
                <p14:modId xmlns:p14="http://schemas.microsoft.com/office/powerpoint/2010/main" val="31606009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994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7"/>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Ranking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750375"/>
            <a:ext cx="9032488" cy="3416400"/>
          </a:xfrm>
        </p:spPr>
        <p:txBody>
          <a:bodyPr/>
          <a:lstStyle/>
          <a:p>
            <a:r>
              <a:rPr lang="en-US" sz="1600" dirty="0">
                <a:latin typeface="Maven Pro" pitchFamily="2" charset="77"/>
              </a:rPr>
              <a:t>Let’s build a bar graph by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8"/>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extLst>
              <p:ext uri="{D42A27DB-BD31-4B8C-83A1-F6EECF244321}">
                <p14:modId xmlns:p14="http://schemas.microsoft.com/office/powerpoint/2010/main" val="9432811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097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7"/>
          <a:stretch>
            <a:fillRect/>
          </a:stretch>
        </p:blipFill>
        <p:spPr>
          <a:xfrm>
            <a:off x="7073202" y="137555"/>
            <a:ext cx="1880361" cy="160983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8"/>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fontScale="92500" lnSpcReduction="10000"/>
          </a:bodyPr>
          <a:lstStyle/>
          <a:p>
            <a:r>
              <a:rPr lang="en-US" sz="2100" dirty="0">
                <a:latin typeface="Maven Pro" pitchFamily="2" charset="77"/>
              </a:rPr>
              <a:t>Pie chart: commonly used to show parts of a whole</a:t>
            </a:r>
          </a:p>
          <a:p>
            <a:pPr marL="114300" indent="0">
              <a:buNone/>
            </a:pPr>
            <a:endParaRPr lang="en-US" sz="2100" i="1" dirty="0">
              <a:latin typeface="Maven Pro" pitchFamily="2" charset="77"/>
            </a:endParaRPr>
          </a:p>
          <a:p>
            <a:pPr marL="114300" indent="0">
              <a:buNone/>
            </a:pPr>
            <a:r>
              <a:rPr lang="en-US" sz="2100" i="1" dirty="0">
                <a:latin typeface="Maven Pro" pitchFamily="2" charset="77"/>
              </a:rPr>
              <a:t>However,</a:t>
            </a:r>
            <a:endParaRPr lang="en-US" sz="2100" dirty="0">
              <a:latin typeface="Maven Pro" pitchFamily="2" charset="77"/>
            </a:endParaRPr>
          </a:p>
          <a:p>
            <a:r>
              <a:rPr lang="en-US" dirty="0">
                <a:latin typeface="Maven Pro" pitchFamily="2" charset="77"/>
              </a:rPr>
              <a:t>Hard to judge relative size of pie slices – better at differentiating length</a:t>
            </a:r>
          </a:p>
          <a:p>
            <a:endParaRPr lang="en-US" dirty="0">
              <a:latin typeface="Maven Pro" pitchFamily="2" charset="77"/>
            </a:endParaRPr>
          </a:p>
          <a:p>
            <a:r>
              <a:rPr lang="en-US" dirty="0">
                <a:latin typeface="Maven Pro" pitchFamily="2" charset="77"/>
              </a:rPr>
              <a:t>Take up a lot of space to present little information</a:t>
            </a:r>
          </a:p>
          <a:p>
            <a:endParaRPr lang="en-US" dirty="0">
              <a:latin typeface="Maven Pro" pitchFamily="2" charset="77"/>
            </a:endParaRPr>
          </a:p>
          <a:p>
            <a:r>
              <a:rPr lang="en-US" dirty="0">
                <a:latin typeface="Maven Pro" pitchFamily="2" charset="77"/>
              </a:rPr>
              <a:t>Require labels and good color contrast to even be usable (often difficult)</a:t>
            </a:r>
          </a:p>
          <a:p>
            <a:endParaRPr lang="en-US" dirty="0">
              <a:latin typeface="Maven Pro" pitchFamily="2" charset="77"/>
            </a:endParaRPr>
          </a:p>
          <a:p>
            <a:pPr marL="1544638" indent="-1430338">
              <a:buNone/>
            </a:pPr>
            <a:r>
              <a:rPr lang="en-US" dirty="0">
                <a:latin typeface="Maven Pro" pitchFamily="2" charset="77"/>
              </a:rPr>
              <a:t>                     When have one part that is a lot bigger than the other parts, pie chart can then be used to best depict the visual</a:t>
            </a:r>
          </a:p>
          <a:p>
            <a:endParaRPr lang="en-US" dirty="0">
              <a:latin typeface="Maven Pro" pitchFamily="2" charset="77"/>
            </a:endParaRPr>
          </a:p>
          <a:p>
            <a:endParaRPr lang="en-US" dirty="0">
              <a:latin typeface="Maven Pro" pitchFamily="2" charset="77"/>
            </a:endParaRPr>
          </a:p>
          <a:p>
            <a:endParaRPr lang="en-US" dirty="0"/>
          </a:p>
        </p:txBody>
      </p:sp>
    </p:spTree>
    <p:extLst>
      <p:ext uri="{BB962C8B-B14F-4D97-AF65-F5344CB8AC3E}">
        <p14:creationId xmlns:p14="http://schemas.microsoft.com/office/powerpoint/2010/main" val="10238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7047"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826EDE57-44BF-4948-8756-61BDBAE8BE1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8" name="Content Placeholder 7">
            <a:extLst>
              <a:ext uri="{FF2B5EF4-FFF2-40B4-BE49-F238E27FC236}">
                <a16:creationId xmlns:a16="http://schemas.microsoft.com/office/drawing/2014/main" id="{5D7C3934-9C2A-1943-88C3-C95D6EBEF356}"/>
              </a:ext>
            </a:extLst>
          </p:cNvPr>
          <p:cNvSpPr>
            <a:spLocks noGrp="1"/>
          </p:cNvSpPr>
          <p:nvPr>
            <p:ph idx="1"/>
          </p:nvPr>
        </p:nvSpPr>
        <p:spPr/>
        <p:txBody>
          <a:bodyPr/>
          <a:lstStyle/>
          <a:p>
            <a:endParaRPr lang="en-US" sz="2800" dirty="0"/>
          </a:p>
          <a:p>
            <a:r>
              <a:rPr lang="en-US" sz="2800" dirty="0"/>
              <a:t>Which customer segment has the highest return rate and by how much, compared to the other segments?</a:t>
            </a:r>
          </a:p>
        </p:txBody>
      </p:sp>
    </p:spTree>
    <p:extLst>
      <p:ext uri="{BB962C8B-B14F-4D97-AF65-F5344CB8AC3E}">
        <p14:creationId xmlns:p14="http://schemas.microsoft.com/office/powerpoint/2010/main" val="486801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5964E05-C613-D74E-9F90-35D257980122}"/>
              </a:ext>
            </a:extLst>
          </p:cNvPr>
          <p:cNvGraphicFramePr>
            <a:graphicFrameLocks noChangeAspect="1"/>
          </p:cNvGraphicFramePr>
          <p:nvPr>
            <p:custDataLst>
              <p:tags r:id="rId2"/>
            </p:custDataLst>
            <p:extLst>
              <p:ext uri="{D42A27DB-BD31-4B8C-83A1-F6EECF244321}">
                <p14:modId xmlns:p14="http://schemas.microsoft.com/office/powerpoint/2010/main" val="36704786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99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Pie Chart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96276"/>
            <a:ext cx="9032488" cy="3416400"/>
          </a:xfrm>
        </p:spPr>
        <p:txBody>
          <a:bodyPr/>
          <a:lstStyle/>
          <a:p>
            <a:r>
              <a:rPr lang="en-US" sz="1600" dirty="0">
                <a:latin typeface="Maven Pro" pitchFamily="2" charset="77"/>
              </a:rPr>
              <a:t>Create a pie chart to show which customer segment has the highest return rate by drag and drop </a:t>
            </a:r>
            <a:r>
              <a:rPr lang="en-US" sz="1600" b="1" dirty="0">
                <a:latin typeface="Maven Pro" pitchFamily="2" charset="77"/>
              </a:rPr>
              <a:t>Segment</a:t>
            </a:r>
            <a:r>
              <a:rPr lang="en-US" sz="1600" dirty="0">
                <a:latin typeface="Maven Pro" pitchFamily="2" charset="77"/>
              </a:rPr>
              <a:t> into </a:t>
            </a:r>
            <a:r>
              <a:rPr lang="en-US" sz="1600" b="1" dirty="0">
                <a:latin typeface="Maven Pro" pitchFamily="2" charset="77"/>
              </a:rPr>
              <a:t>Columns</a:t>
            </a:r>
            <a:r>
              <a:rPr lang="en-US" sz="1600" dirty="0">
                <a:latin typeface="Maven Pro" pitchFamily="2" charset="77"/>
              </a:rPr>
              <a:t> and drag and drop </a:t>
            </a:r>
            <a:r>
              <a:rPr lang="en-US" sz="1600" b="1" dirty="0">
                <a:latin typeface="Maven Pro" pitchFamily="2" charset="77"/>
              </a:rPr>
              <a:t>Returns (count) </a:t>
            </a:r>
            <a:r>
              <a:rPr lang="en-US" sz="1600" dirty="0">
                <a:latin typeface="Maven Pro" pitchFamily="2" charset="77"/>
              </a:rPr>
              <a:t>into the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Go to </a:t>
            </a:r>
            <a:r>
              <a:rPr lang="en-US" sz="1600" b="1" dirty="0">
                <a:latin typeface="Maven Pro" pitchFamily="2" charset="77"/>
              </a:rPr>
              <a:t>Show Me</a:t>
            </a:r>
            <a:r>
              <a:rPr lang="en-US" sz="1600" dirty="0">
                <a:latin typeface="Maven Pro" pitchFamily="2" charset="77"/>
              </a:rPr>
              <a:t> and click on </a:t>
            </a:r>
            <a:r>
              <a:rPr lang="en-US" sz="1600" b="1" dirty="0">
                <a:latin typeface="Maven Pro" pitchFamily="2" charset="77"/>
              </a:rPr>
              <a:t>Pie Chart </a:t>
            </a:r>
            <a:r>
              <a:rPr lang="en-US" sz="1600" dirty="0">
                <a:latin typeface="Maven Pro" pitchFamily="2" charset="77"/>
              </a:rPr>
              <a:t>then drop </a:t>
            </a:r>
            <a:r>
              <a:rPr lang="en-US" sz="1600" b="1" dirty="0">
                <a:latin typeface="Maven Pro" pitchFamily="2" charset="77"/>
              </a:rPr>
              <a:t>Segment</a:t>
            </a:r>
            <a:r>
              <a:rPr lang="en-US" sz="1600" dirty="0">
                <a:latin typeface="Maven Pro" pitchFamily="2" charset="77"/>
              </a:rPr>
              <a:t> onto </a:t>
            </a:r>
            <a:r>
              <a:rPr lang="en-US" sz="1600" b="1" dirty="0">
                <a:latin typeface="Maven Pro" pitchFamily="2" charset="77"/>
              </a:rPr>
              <a:t>Label</a:t>
            </a:r>
            <a:r>
              <a:rPr lang="en-US" sz="1600" dirty="0">
                <a:latin typeface="Maven Pro" pitchFamily="2" charset="77"/>
              </a:rPr>
              <a:t> and right click on second </a:t>
            </a:r>
            <a:r>
              <a:rPr lang="en-US" sz="1600" b="1" dirty="0">
                <a:latin typeface="Maven Pro" pitchFamily="2" charset="77"/>
              </a:rPr>
              <a:t>CNT(Returns)</a:t>
            </a:r>
            <a:r>
              <a:rPr lang="en-US" sz="1600" dirty="0">
                <a:latin typeface="Maven Pro" pitchFamily="2" charset="77"/>
              </a:rPr>
              <a:t> to select </a:t>
            </a:r>
            <a:r>
              <a:rPr lang="en-US" sz="1600" b="1" dirty="0">
                <a:latin typeface="Maven Pro" pitchFamily="2" charset="77"/>
              </a:rPr>
              <a:t>Percentage of Total</a:t>
            </a:r>
            <a:r>
              <a:rPr lang="en-US" sz="1600" dirty="0">
                <a:latin typeface="Maven Pro" pitchFamily="2" charset="77"/>
              </a:rPr>
              <a:t> under </a:t>
            </a:r>
            <a:r>
              <a:rPr lang="en-US" sz="1600" b="1" dirty="0">
                <a:latin typeface="Maven Pro" pitchFamily="2" charset="77"/>
              </a:rPr>
              <a:t>Quick Table Calculations</a:t>
            </a:r>
            <a:r>
              <a:rPr lang="en-US" sz="16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7"/>
          <a:srcRect l="21795" t="11202" r="4578" b="18926"/>
          <a:stretch/>
        </p:blipFill>
        <p:spPr>
          <a:xfrm>
            <a:off x="1590151" y="1760856"/>
            <a:ext cx="5704175" cy="3383280"/>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074E96-3D7F-1144-9CF9-FA38928028C3}"/>
              </a:ext>
            </a:extLst>
          </p:cNvPr>
          <p:cNvGraphicFramePr>
            <a:graphicFrameLocks noChangeAspect="1"/>
          </p:cNvGraphicFramePr>
          <p:nvPr>
            <p:custDataLst>
              <p:tags r:id="rId2"/>
            </p:custDataLst>
            <p:extLst>
              <p:ext uri="{D42A27DB-BD31-4B8C-83A1-F6EECF244321}">
                <p14:modId xmlns:p14="http://schemas.microsoft.com/office/powerpoint/2010/main" val="39568657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301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36</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Since Tableau plots are generated by simple drag and drop into the worksheet, experiment with the dimensions, measures and other functions on the left side of the workspace to create new plots of:</a:t>
            </a:r>
          </a:p>
          <a:p>
            <a:r>
              <a:rPr lang="en-US" sz="2000" dirty="0">
                <a:latin typeface="Maven Pro" pitchFamily="2" charset="77"/>
              </a:rPr>
              <a:t>Time series</a:t>
            </a:r>
          </a:p>
          <a:p>
            <a:r>
              <a:rPr lang="en-US" sz="2000" dirty="0">
                <a:latin typeface="Maven Pro" pitchFamily="2" charset="77"/>
              </a:rPr>
              <a:t>Ranking (either ascending or descending order)</a:t>
            </a:r>
          </a:p>
          <a:p>
            <a:r>
              <a:rPr lang="en-US" sz="2000" dirty="0">
                <a:latin typeface="Maven Pro" pitchFamily="2" charset="77"/>
              </a:rPr>
              <a:t>Pie chart</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488365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extLst>
              <p:ext uri="{D42A27DB-BD31-4B8C-83A1-F6EECF244321}">
                <p14:modId xmlns:p14="http://schemas.microsoft.com/office/powerpoint/2010/main" val="37550506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404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9095"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E7797563-C7EA-A340-922F-A9B956034C8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sp>
        <p:nvSpPr>
          <p:cNvPr id="10" name="Content Placeholder 9">
            <a:extLst>
              <a:ext uri="{FF2B5EF4-FFF2-40B4-BE49-F238E27FC236}">
                <a16:creationId xmlns:a16="http://schemas.microsoft.com/office/drawing/2014/main" id="{F430AB8E-C50F-3544-B0FE-6DCCE7E5AFD3}"/>
              </a:ext>
            </a:extLst>
          </p:cNvPr>
          <p:cNvSpPr>
            <a:spLocks noGrp="1"/>
          </p:cNvSpPr>
          <p:nvPr>
            <p:ph idx="1"/>
          </p:nvPr>
        </p:nvSpPr>
        <p:spPr>
          <a:xfrm>
            <a:off x="311700" y="1528877"/>
            <a:ext cx="8520600" cy="3039998"/>
          </a:xfrm>
        </p:spPr>
        <p:txBody>
          <a:bodyPr/>
          <a:lstStyle/>
          <a:p>
            <a:r>
              <a:rPr lang="en-US" sz="2800" dirty="0"/>
              <a:t>Some customers complaint about our shipping and handling time being too long.</a:t>
            </a:r>
          </a:p>
          <a:p>
            <a:r>
              <a:rPr lang="en-US" sz="2800" dirty="0"/>
              <a:t>On average, how long does it take to get an order to be shipped out for each different customer segment?</a:t>
            </a:r>
          </a:p>
        </p:txBody>
      </p:sp>
    </p:spTree>
    <p:extLst>
      <p:ext uri="{BB962C8B-B14F-4D97-AF65-F5344CB8AC3E}">
        <p14:creationId xmlns:p14="http://schemas.microsoft.com/office/powerpoint/2010/main" val="1207349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2F9F4A-A40C-5748-A38B-08C077FEFF0F}"/>
              </a:ext>
            </a:extLst>
          </p:cNvPr>
          <p:cNvGraphicFramePr>
            <a:graphicFrameLocks noChangeAspect="1"/>
          </p:cNvGraphicFramePr>
          <p:nvPr>
            <p:custDataLst>
              <p:tags r:id="rId2"/>
            </p:custDataLst>
            <p:extLst>
              <p:ext uri="{D42A27DB-BD31-4B8C-83A1-F6EECF244321}">
                <p14:modId xmlns:p14="http://schemas.microsoft.com/office/powerpoint/2010/main" val="34997641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506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vert="horz"/>
          <a:lstStyle/>
          <a:p>
            <a:r>
              <a:rPr lang="en-US" dirty="0">
                <a:latin typeface="Maven Pro" pitchFamily="2" charset="77"/>
              </a:rPr>
              <a:t>Difference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table to show the average ship times for different customer segments by creating a “</a:t>
            </a:r>
            <a:r>
              <a:rPr lang="en-US" sz="1300" b="1" dirty="0" err="1">
                <a:latin typeface="Maven Pro" pitchFamily="2" charset="77"/>
              </a:rPr>
              <a:t>DateDiff</a:t>
            </a:r>
            <a:r>
              <a:rPr lang="en-US" sz="1300" dirty="0">
                <a:latin typeface="Maven Pro" pitchFamily="2" charset="77"/>
              </a:rPr>
              <a:t>” field first by going to </a:t>
            </a:r>
            <a:r>
              <a:rPr lang="en-US" sz="1300" b="1" dirty="0">
                <a:latin typeface="Maven Pro" pitchFamily="2" charset="77"/>
              </a:rPr>
              <a:t>Create Calculated Field </a:t>
            </a:r>
            <a:r>
              <a:rPr lang="en-US" sz="1300" dirty="0">
                <a:latin typeface="Maven Pro" pitchFamily="2" charset="77"/>
              </a:rPr>
              <a:t>under </a:t>
            </a:r>
            <a:r>
              <a:rPr lang="en-US" sz="1300" b="1" dirty="0">
                <a:latin typeface="Maven Pro" pitchFamily="2" charset="77"/>
              </a:rPr>
              <a:t>Analysis</a:t>
            </a:r>
            <a:r>
              <a:rPr lang="en-US" sz="1300" dirty="0">
                <a:latin typeface="Maven Pro" pitchFamily="2" charset="77"/>
              </a:rPr>
              <a:t>.</a:t>
            </a:r>
          </a:p>
          <a:p>
            <a:r>
              <a:rPr lang="en-US" sz="1300" dirty="0">
                <a:latin typeface="Maven Pro" pitchFamily="2" charset="77"/>
              </a:rPr>
              <a:t>When the </a:t>
            </a:r>
            <a:r>
              <a:rPr lang="en-US" sz="1300" b="1" dirty="0">
                <a:latin typeface="Maven Pro" pitchFamily="2" charset="77"/>
              </a:rPr>
              <a:t>Calculated Field</a:t>
            </a:r>
            <a:r>
              <a:rPr lang="en-US" sz="1300" dirty="0">
                <a:latin typeface="Maven Pro" pitchFamily="2" charset="77"/>
              </a:rPr>
              <a:t> Windows open, name the field “</a:t>
            </a:r>
            <a:r>
              <a:rPr lang="en-US" sz="1300" b="1" dirty="0" err="1">
                <a:latin typeface="Maven Pro" pitchFamily="2" charset="77"/>
              </a:rPr>
              <a:t>DateDiff</a:t>
            </a:r>
            <a:r>
              <a:rPr lang="en-US" sz="1300" dirty="0">
                <a:latin typeface="Maven Pro" pitchFamily="2" charset="77"/>
              </a:rPr>
              <a:t>” and then enter</a:t>
            </a:r>
          </a:p>
          <a:p>
            <a:pPr marL="114300" indent="0">
              <a:buNone/>
            </a:pPr>
            <a:r>
              <a:rPr lang="en-US" sz="1300" dirty="0">
                <a:latin typeface="Maven Pro" pitchFamily="2" charset="77"/>
              </a:rPr>
              <a:t>       “</a:t>
            </a:r>
            <a:r>
              <a:rPr lang="en-US" sz="1300" b="1" dirty="0">
                <a:latin typeface="Maven Pro" pitchFamily="2" charset="77"/>
              </a:rPr>
              <a:t>[Ship Date] – [Order Date]</a:t>
            </a:r>
            <a:r>
              <a:rPr lang="en-US" sz="1300" dirty="0">
                <a:latin typeface="Maven Pro" pitchFamily="2" charset="77"/>
              </a:rPr>
              <a:t>.”</a:t>
            </a:r>
          </a:p>
          <a:p>
            <a:r>
              <a:rPr lang="en-US" sz="1300" dirty="0">
                <a:latin typeface="Maven Pro" pitchFamily="2" charset="77"/>
              </a:rPr>
              <a:t>Populate table by drag and drop </a:t>
            </a:r>
            <a:r>
              <a:rPr lang="en-US" sz="1300" b="1" dirty="0">
                <a:latin typeface="Maven Pro" pitchFamily="2" charset="77"/>
              </a:rPr>
              <a:t>Segment</a:t>
            </a:r>
            <a:r>
              <a:rPr lang="en-US" sz="1300" dirty="0">
                <a:latin typeface="Maven Pro" pitchFamily="2" charset="77"/>
              </a:rPr>
              <a:t> into </a:t>
            </a:r>
            <a:r>
              <a:rPr lang="en-US" sz="1300" b="1" dirty="0">
                <a:latin typeface="Maven Pro" pitchFamily="2" charset="77"/>
              </a:rPr>
              <a:t>Columns</a:t>
            </a:r>
            <a:r>
              <a:rPr lang="en-US" sz="1300" dirty="0">
                <a:latin typeface="Maven Pro" pitchFamily="2" charset="77"/>
              </a:rPr>
              <a:t> and </a:t>
            </a:r>
            <a:r>
              <a:rPr lang="en-US" sz="1300" b="1" dirty="0" err="1">
                <a:latin typeface="Maven Pro" pitchFamily="2" charset="77"/>
              </a:rPr>
              <a:t>DateDiff</a:t>
            </a:r>
            <a:r>
              <a:rPr lang="en-US" sz="1300" dirty="0">
                <a:latin typeface="Maven Pro" pitchFamily="2" charset="77"/>
              </a:rPr>
              <a:t> into </a:t>
            </a:r>
            <a:r>
              <a:rPr lang="en-US" sz="1300" b="1" dirty="0">
                <a:latin typeface="Maven Pro" pitchFamily="2" charset="77"/>
              </a:rPr>
              <a:t>Rows</a:t>
            </a:r>
            <a:r>
              <a:rPr lang="en-US" sz="1300" dirty="0">
                <a:latin typeface="Maven Pro" pitchFamily="2" charset="77"/>
              </a:rPr>
              <a:t>.</a:t>
            </a:r>
          </a:p>
          <a:p>
            <a:r>
              <a:rPr lang="en-US" sz="1300" dirty="0">
                <a:latin typeface="Maven Pro" pitchFamily="2" charset="77"/>
              </a:rPr>
              <a:t>Click on the </a:t>
            </a:r>
            <a:r>
              <a:rPr lang="en-US" sz="1300" b="1" dirty="0" err="1">
                <a:latin typeface="Maven Pro" pitchFamily="2" charset="77"/>
              </a:rPr>
              <a:t>DateDiff</a:t>
            </a:r>
            <a:r>
              <a:rPr lang="en-US" sz="1300" dirty="0">
                <a:latin typeface="Maven Pro" pitchFamily="2" charset="77"/>
              </a:rPr>
              <a:t> drop down arrow and select </a:t>
            </a:r>
            <a:r>
              <a:rPr lang="en-US" sz="1300" b="1" dirty="0">
                <a:latin typeface="Maven Pro" pitchFamily="2" charset="77"/>
              </a:rPr>
              <a:t>Average</a:t>
            </a:r>
            <a:r>
              <a:rPr lang="en-US" sz="1300" dirty="0">
                <a:latin typeface="Maven Pro" pitchFamily="2" charset="77"/>
              </a:rPr>
              <a:t> under </a:t>
            </a:r>
            <a:r>
              <a:rPr lang="en-US" sz="1300" b="1" dirty="0">
                <a:latin typeface="Maven Pro" pitchFamily="2" charset="77"/>
              </a:rPr>
              <a:t>Measure</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7"/>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56B1A34-9954-1C47-8E64-8861D72EC23A}"/>
              </a:ext>
            </a:extLst>
          </p:cNvPr>
          <p:cNvGraphicFramePr>
            <a:graphicFrameLocks noChangeAspect="1"/>
          </p:cNvGraphicFramePr>
          <p:nvPr>
            <p:custDataLst>
              <p:tags r:id="rId2"/>
            </p:custDataLst>
            <p:extLst>
              <p:ext uri="{D42A27DB-BD31-4B8C-83A1-F6EECF244321}">
                <p14:modId xmlns:p14="http://schemas.microsoft.com/office/powerpoint/2010/main" val="42764169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9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latin typeface="Maven Pro" pitchFamily="2" charset="77"/>
              </a:rPr>
              <a:t>Connect data sources to Tableau </a:t>
            </a:r>
          </a:p>
          <a:p>
            <a:r>
              <a:rPr lang="en-US" sz="2400" dirty="0">
                <a:latin typeface="Maven Pro" pitchFamily="2" charset="77"/>
              </a:rPr>
              <a:t>Create different worksheets to visualize insights of the data</a:t>
            </a:r>
          </a:p>
          <a:p>
            <a:r>
              <a:rPr lang="en-US" sz="2400" dirty="0">
                <a:latin typeface="Maven Pro" pitchFamily="2" charset="77"/>
              </a:rPr>
              <a:t>Create Tableau Dashboard showing meaningful data visualization</a:t>
            </a:r>
          </a:p>
          <a:p>
            <a:r>
              <a:rPr lang="en-US" sz="2400" dirty="0">
                <a:latin typeface="Maven Pro" pitchFamily="2" charset="77"/>
              </a:rPr>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4</a:t>
            </a:fld>
            <a:endParaRPr lang="en" dirty="0">
              <a:latin typeface="Maven Pro" pitchFamily="2" charset="77"/>
            </a:endParaRPr>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extLst>
              <p:ext uri="{D42A27DB-BD31-4B8C-83A1-F6EECF244321}">
                <p14:modId xmlns:p14="http://schemas.microsoft.com/office/powerpoint/2010/main" val="500173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609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10"/>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11"/>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12"/>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13"/>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3191"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3C3BCA3C-E6B4-0B45-BB84-58B2580FEDA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sp>
        <p:nvSpPr>
          <p:cNvPr id="8" name="Content Placeholder 7">
            <a:extLst>
              <a:ext uri="{FF2B5EF4-FFF2-40B4-BE49-F238E27FC236}">
                <a16:creationId xmlns:a16="http://schemas.microsoft.com/office/drawing/2014/main" id="{B28118D5-1B33-C345-8C9F-152108008DAF}"/>
              </a:ext>
            </a:extLst>
          </p:cNvPr>
          <p:cNvSpPr>
            <a:spLocks noGrp="1"/>
          </p:cNvSpPr>
          <p:nvPr>
            <p:ph idx="1"/>
          </p:nvPr>
        </p:nvSpPr>
        <p:spPr>
          <a:xfrm>
            <a:off x="311700" y="1445083"/>
            <a:ext cx="8520600" cy="3416400"/>
          </a:xfrm>
        </p:spPr>
        <p:txBody>
          <a:bodyPr/>
          <a:lstStyle/>
          <a:p>
            <a:r>
              <a:rPr lang="en-US" sz="2800" dirty="0"/>
              <a:t>I want to know our shipping cost distribution for all shipments that cost over $200.</a:t>
            </a:r>
          </a:p>
        </p:txBody>
      </p:sp>
    </p:spTree>
    <p:extLst>
      <p:ext uri="{BB962C8B-B14F-4D97-AF65-F5344CB8AC3E}">
        <p14:creationId xmlns:p14="http://schemas.microsoft.com/office/powerpoint/2010/main" val="602534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5239"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A87720A0-D415-3A42-A60C-F36BDE28435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Distribution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1919" y="959248"/>
            <a:ext cx="3466692" cy="3416400"/>
          </a:xfrm>
        </p:spPr>
        <p:txBody>
          <a:bodyPr/>
          <a:lstStyle/>
          <a:p>
            <a:r>
              <a:rPr lang="en-US" sz="1300" dirty="0">
                <a:latin typeface="Maven Pro" pitchFamily="2" charset="77"/>
              </a:rPr>
              <a:t>Create a simple distribution by drag and drop </a:t>
            </a:r>
            <a:r>
              <a:rPr lang="en-US" sz="1300" b="1" dirty="0"/>
              <a:t>S</a:t>
            </a:r>
            <a:r>
              <a:rPr lang="en-US" sz="1300" b="1" dirty="0">
                <a:latin typeface="Maven Pro" pitchFamily="2" charset="77"/>
              </a:rPr>
              <a:t>hipping Cost </a:t>
            </a:r>
            <a:r>
              <a:rPr lang="en-US" sz="1300" dirty="0">
                <a:latin typeface="Maven Pro" pitchFamily="2" charset="77"/>
              </a:rPr>
              <a:t>to </a:t>
            </a:r>
            <a:r>
              <a:rPr lang="en-US" sz="1300" b="1" dirty="0">
                <a:latin typeface="Maven Pro" pitchFamily="2" charset="77"/>
              </a:rPr>
              <a:t>Columns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t>Distribution</a:t>
            </a:r>
            <a:r>
              <a:rPr lang="en-US" sz="1300" dirty="0">
                <a:latin typeface="Maven Pro" pitchFamily="2" charset="77"/>
              </a:rPr>
              <a:t> graph</a:t>
            </a:r>
          </a:p>
          <a:p>
            <a:r>
              <a:rPr lang="en-US" sz="1300" dirty="0">
                <a:latin typeface="Maven Pro" pitchFamily="2" charset="77"/>
              </a:rPr>
              <a:t>Drag and drop </a:t>
            </a:r>
            <a:r>
              <a:rPr lang="en-US" sz="1300" b="1" dirty="0">
                <a:latin typeface="Maven Pro" pitchFamily="2" charset="77"/>
              </a:rPr>
              <a:t>Shipping Cost </a:t>
            </a:r>
            <a:r>
              <a:rPr lang="en-US" sz="1300" dirty="0">
                <a:latin typeface="Maven Pro" pitchFamily="2" charset="77"/>
              </a:rPr>
              <a:t>to Filters and change the left value (low limit) to 200.</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9" name="Picture 8" descr="Chart, histogram&#10;&#10;Description automatically generated">
            <a:extLst>
              <a:ext uri="{FF2B5EF4-FFF2-40B4-BE49-F238E27FC236}">
                <a16:creationId xmlns:a16="http://schemas.microsoft.com/office/drawing/2014/main" id="{47EA07AE-DAB5-9C44-B68C-5EAD8A8C88D1}"/>
              </a:ext>
            </a:extLst>
          </p:cNvPr>
          <p:cNvPicPr>
            <a:picLocks noChangeAspect="1"/>
          </p:cNvPicPr>
          <p:nvPr/>
        </p:nvPicPr>
        <p:blipFill>
          <a:blip r:embed="rId7"/>
          <a:stretch>
            <a:fillRect/>
          </a:stretch>
        </p:blipFill>
        <p:spPr>
          <a:xfrm>
            <a:off x="3432478" y="959248"/>
            <a:ext cx="5570675" cy="3826764"/>
          </a:xfrm>
          <a:prstGeom prst="rect">
            <a:avLst/>
          </a:prstGeom>
        </p:spPr>
      </p:pic>
    </p:spTree>
    <p:extLst>
      <p:ext uri="{BB962C8B-B14F-4D97-AF65-F5344CB8AC3E}">
        <p14:creationId xmlns:p14="http://schemas.microsoft.com/office/powerpoint/2010/main" val="3501840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extLst>
              <p:ext uri="{D42A27DB-BD31-4B8C-83A1-F6EECF244321}">
                <p14:modId xmlns:p14="http://schemas.microsoft.com/office/powerpoint/2010/main" val="19991537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813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9335"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7634EAEC-E93B-2245-B2B7-0DA7E5B2C68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sp>
        <p:nvSpPr>
          <p:cNvPr id="6" name="Content Placeholder 5">
            <a:extLst>
              <a:ext uri="{FF2B5EF4-FFF2-40B4-BE49-F238E27FC236}">
                <a16:creationId xmlns:a16="http://schemas.microsoft.com/office/drawing/2014/main" id="{0923B61A-7D70-F94A-A42B-649F3F136A7A}"/>
              </a:ext>
            </a:extLst>
          </p:cNvPr>
          <p:cNvSpPr>
            <a:spLocks noGrp="1"/>
          </p:cNvSpPr>
          <p:nvPr>
            <p:ph idx="1"/>
          </p:nvPr>
        </p:nvSpPr>
        <p:spPr>
          <a:xfrm>
            <a:off x="311700" y="1982419"/>
            <a:ext cx="8520600" cy="2055571"/>
          </a:xfrm>
        </p:spPr>
        <p:txBody>
          <a:bodyPr/>
          <a:lstStyle/>
          <a:p>
            <a:r>
              <a:rPr lang="en-US" sz="2800" dirty="0"/>
              <a:t>My sales team is interested in finding a relationship between average sales and average discount per different category.</a:t>
            </a:r>
          </a:p>
        </p:txBody>
      </p:sp>
    </p:spTree>
    <p:extLst>
      <p:ext uri="{BB962C8B-B14F-4D97-AF65-F5344CB8AC3E}">
        <p14:creationId xmlns:p14="http://schemas.microsoft.com/office/powerpoint/2010/main" val="3872843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DA419F4-41E5-144E-9D63-904CADC8405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7287"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7DA419F4-41E5-144E-9D63-904CADC8405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Scatter Plot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0" y="863550"/>
            <a:ext cx="4174914" cy="3416400"/>
          </a:xfrm>
        </p:spPr>
        <p:txBody>
          <a:bodyPr/>
          <a:lstStyle/>
          <a:p>
            <a:r>
              <a:rPr lang="en-US" sz="1300" dirty="0">
                <a:latin typeface="Maven Pro" pitchFamily="2" charset="77"/>
              </a:rPr>
              <a:t>Create scatter plot comparing Sales to Discount by dragging </a:t>
            </a:r>
            <a:r>
              <a:rPr lang="en-US" sz="1300" b="1" dirty="0">
                <a:latin typeface="Maven Pro" pitchFamily="2" charset="77"/>
              </a:rPr>
              <a:t>Sales</a:t>
            </a:r>
            <a:r>
              <a:rPr lang="en-US" sz="1300" dirty="0">
                <a:latin typeface="Maven Pro" pitchFamily="2" charset="77"/>
              </a:rPr>
              <a:t> to Columns and </a:t>
            </a:r>
            <a:r>
              <a:rPr lang="en-US" sz="1300" b="1" dirty="0">
                <a:latin typeface="Maven Pro" pitchFamily="2" charset="77"/>
              </a:rPr>
              <a:t>Discount</a:t>
            </a:r>
            <a:r>
              <a:rPr lang="en-US" sz="1300" dirty="0">
                <a:latin typeface="Maven Pro" pitchFamily="2" charset="77"/>
              </a:rPr>
              <a:t> to Rows</a:t>
            </a:r>
            <a:r>
              <a:rPr lang="en-US" sz="1300" dirty="0"/>
              <a:t> and change their measures to Average</a:t>
            </a:r>
            <a:endParaRPr lang="en-US" sz="1300" dirty="0">
              <a:latin typeface="Maven Pro" pitchFamily="2" charset="77"/>
            </a:endParaRPr>
          </a:p>
          <a:p>
            <a:r>
              <a:rPr lang="en-US" sz="1300" dirty="0">
                <a:latin typeface="Maven Pro" pitchFamily="2" charset="77"/>
              </a:rPr>
              <a:t>Drag </a:t>
            </a:r>
            <a:r>
              <a:rPr lang="en-US" sz="1300" b="1" dirty="0">
                <a:latin typeface="Maven Pro" pitchFamily="2" charset="77"/>
              </a:rPr>
              <a:t>Category</a:t>
            </a:r>
            <a:r>
              <a:rPr lang="en-US" sz="1300" dirty="0">
                <a:latin typeface="Maven Pro" pitchFamily="2" charset="77"/>
              </a:rPr>
              <a:t> to </a:t>
            </a:r>
            <a:r>
              <a:rPr lang="en-US" sz="1300" b="1" dirty="0">
                <a:latin typeface="Maven Pro" pitchFamily="2" charset="77"/>
              </a:rPr>
              <a:t>Colors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 and then drag </a:t>
            </a:r>
            <a:r>
              <a:rPr lang="en-US" sz="1300" b="1" dirty="0">
                <a:latin typeface="Maven Pro" pitchFamily="2" charset="77"/>
              </a:rPr>
              <a:t>Region</a:t>
            </a:r>
            <a:r>
              <a:rPr lang="en-US" sz="1300" dirty="0">
                <a:latin typeface="Maven Pro" pitchFamily="2" charset="77"/>
              </a:rPr>
              <a:t> to </a:t>
            </a:r>
            <a:r>
              <a:rPr lang="en-US" sz="1300" b="1" dirty="0">
                <a:latin typeface="Maven Pro" pitchFamily="2" charset="77"/>
              </a:rPr>
              <a:t>Details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a:t>
            </a:r>
          </a:p>
          <a:p>
            <a:r>
              <a:rPr lang="en-US" sz="1300" dirty="0">
                <a:latin typeface="Maven Pro" pitchFamily="2" charset="77"/>
              </a:rPr>
              <a:t>Activate </a:t>
            </a:r>
            <a:r>
              <a:rPr lang="en-US" sz="1300" b="1" dirty="0">
                <a:latin typeface="Maven Pro" pitchFamily="2" charset="77"/>
              </a:rPr>
              <a:t>Trend Line </a:t>
            </a:r>
            <a:r>
              <a:rPr lang="en-US" sz="1300" dirty="0">
                <a:latin typeface="Maven Pro" pitchFamily="2" charset="77"/>
              </a:rPr>
              <a:t>under the </a:t>
            </a:r>
            <a:r>
              <a:rPr lang="en-US" sz="1300" b="1" dirty="0">
                <a:latin typeface="Maven Pro" pitchFamily="2" charset="77"/>
              </a:rPr>
              <a:t>Analysis</a:t>
            </a:r>
            <a:r>
              <a:rPr lang="en-US" sz="1300" dirty="0">
                <a:latin typeface="Maven Pro" pitchFamily="2" charset="77"/>
              </a:rPr>
              <a:t> tab</a:t>
            </a:r>
            <a:r>
              <a:rPr lang="en-US" sz="1300" dirty="0"/>
              <a:t> to see a rough idea about the trends</a:t>
            </a:r>
            <a:endParaRPr lang="en-US" sz="13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7" name="Picture 6" descr="Chart, scatter chart&#10;&#10;Description automatically generated">
            <a:extLst>
              <a:ext uri="{FF2B5EF4-FFF2-40B4-BE49-F238E27FC236}">
                <a16:creationId xmlns:a16="http://schemas.microsoft.com/office/drawing/2014/main" id="{3EDD3E33-C117-8C45-919C-5F1DE0BC4183}"/>
              </a:ext>
            </a:extLst>
          </p:cNvPr>
          <p:cNvPicPr>
            <a:picLocks noChangeAspect="1"/>
          </p:cNvPicPr>
          <p:nvPr/>
        </p:nvPicPr>
        <p:blipFill>
          <a:blip r:embed="rId7"/>
          <a:stretch>
            <a:fillRect/>
          </a:stretch>
        </p:blipFill>
        <p:spPr>
          <a:xfrm>
            <a:off x="4174914" y="894331"/>
            <a:ext cx="4857574" cy="3354837"/>
          </a:xfrm>
          <a:prstGeom prst="rect">
            <a:avLst/>
          </a:prstGeom>
        </p:spPr>
      </p:pic>
    </p:spTree>
    <p:extLst>
      <p:ext uri="{BB962C8B-B14F-4D97-AF65-F5344CB8AC3E}">
        <p14:creationId xmlns:p14="http://schemas.microsoft.com/office/powerpoint/2010/main" val="2996235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extLst>
              <p:ext uri="{D42A27DB-BD31-4B8C-83A1-F6EECF244321}">
                <p14:modId xmlns:p14="http://schemas.microsoft.com/office/powerpoint/2010/main" val="4078272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018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7"/>
          <a:stretch>
            <a:fillRect/>
          </a:stretch>
        </p:blipFill>
        <p:spPr>
          <a:xfrm>
            <a:off x="1131023" y="921524"/>
            <a:ext cx="6823545" cy="4221976"/>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1382"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791C554E-3B13-AF41-B7FE-10EE67B64B8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5" name="Content Placeholder 4">
            <a:extLst>
              <a:ext uri="{FF2B5EF4-FFF2-40B4-BE49-F238E27FC236}">
                <a16:creationId xmlns:a16="http://schemas.microsoft.com/office/drawing/2014/main" id="{4BA7653E-22B2-5245-A5A4-9D2E9D8E5077}"/>
              </a:ext>
            </a:extLst>
          </p:cNvPr>
          <p:cNvSpPr>
            <a:spLocks noGrp="1"/>
          </p:cNvSpPr>
          <p:nvPr>
            <p:ph idx="1"/>
          </p:nvPr>
        </p:nvSpPr>
        <p:spPr>
          <a:xfrm>
            <a:off x="311700" y="1152475"/>
            <a:ext cx="8520600" cy="3058392"/>
          </a:xfrm>
        </p:spPr>
        <p:txBody>
          <a:bodyPr/>
          <a:lstStyle/>
          <a:p>
            <a:r>
              <a:rPr lang="en-US" dirty="0"/>
              <a:t>The sales team would like to visualize total sales in different countries using the color density to relatively show the amount of the total sales (i.e., the darker the color, the higher the amount).</a:t>
            </a:r>
          </a:p>
          <a:p>
            <a:r>
              <a:rPr lang="en-US" dirty="0"/>
              <a:t>And then they want to show the same visualization per market.</a:t>
            </a:r>
          </a:p>
          <a:p>
            <a:endParaRPr lang="en-US" dirty="0"/>
          </a:p>
          <a:p>
            <a:endParaRPr lang="en-US" dirty="0"/>
          </a:p>
        </p:txBody>
      </p:sp>
    </p:spTree>
    <p:extLst>
      <p:ext uri="{BB962C8B-B14F-4D97-AF65-F5344CB8AC3E}">
        <p14:creationId xmlns:p14="http://schemas.microsoft.com/office/powerpoint/2010/main" val="9461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011076F-A4BD-6545-B65A-D43CE1E7F7A8}"/>
              </a:ext>
            </a:extLst>
          </p:cNvPr>
          <p:cNvGraphicFramePr>
            <a:graphicFrameLocks noChangeAspect="1"/>
          </p:cNvGraphicFramePr>
          <p:nvPr>
            <p:custDataLst>
              <p:tags r:id="rId2"/>
            </p:custDataLst>
            <p:extLst>
              <p:ext uri="{D42A27DB-BD31-4B8C-83A1-F6EECF244321}">
                <p14:modId xmlns:p14="http://schemas.microsoft.com/office/powerpoint/2010/main" val="263788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1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Fill Map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124359" y="735398"/>
            <a:ext cx="3389703" cy="3416400"/>
          </a:xfrm>
        </p:spPr>
        <p:txBody>
          <a:bodyPr/>
          <a:lstStyle/>
          <a:p>
            <a:r>
              <a:rPr lang="en-US" sz="1300" dirty="0">
                <a:latin typeface="Maven Pro" pitchFamily="2" charset="77"/>
              </a:rPr>
              <a:t>Create map by drag and drop “</a:t>
            </a:r>
            <a:r>
              <a:rPr lang="en-US" sz="1300" b="1" dirty="0"/>
              <a:t>Country</a:t>
            </a:r>
            <a:r>
              <a:rPr lang="en-US" sz="1300" dirty="0">
                <a:latin typeface="Maven Pro" pitchFamily="2" charset="77"/>
              </a:rPr>
              <a:t>” data field into the largest “</a:t>
            </a:r>
            <a:r>
              <a:rPr lang="en-US" sz="1300" b="1" dirty="0">
                <a:latin typeface="Maven Pro" pitchFamily="2" charset="77"/>
              </a:rPr>
              <a:t>Drop data field here</a:t>
            </a:r>
            <a:r>
              <a:rPr lang="en-US" sz="1300" dirty="0">
                <a:latin typeface="Maven Pro" pitchFamily="2" charset="77"/>
              </a:rPr>
              <a:t>” box.</a:t>
            </a:r>
          </a:p>
          <a:p>
            <a:r>
              <a:rPr lang="en-US" sz="1300" dirty="0">
                <a:latin typeface="Maven Pro" pitchFamily="2" charset="77"/>
              </a:rPr>
              <a:t>Suppose want to create a map to see what sales are like for the countries, drag </a:t>
            </a:r>
            <a:r>
              <a:rPr lang="en-US" sz="1300" b="1" dirty="0">
                <a:latin typeface="Maven Pro" pitchFamily="2" charset="77"/>
              </a:rPr>
              <a:t>Sales </a:t>
            </a:r>
            <a:r>
              <a:rPr lang="en-US" sz="1300" dirty="0">
                <a:latin typeface="Maven Pro" pitchFamily="2" charset="77"/>
              </a:rPr>
              <a:t>into </a:t>
            </a:r>
            <a:r>
              <a:rPr lang="en-US" sz="1300" b="1" dirty="0">
                <a:latin typeface="Maven Pro" pitchFamily="2" charset="77"/>
              </a:rPr>
              <a:t>Color</a:t>
            </a:r>
            <a:r>
              <a:rPr lang="en-US" sz="1300" dirty="0">
                <a:latin typeface="Maven Pro" pitchFamily="2" charset="77"/>
              </a:rPr>
              <a:t>, then add </a:t>
            </a:r>
            <a:r>
              <a:rPr lang="en-US" sz="1300" b="1" dirty="0">
                <a:latin typeface="Maven Pro" pitchFamily="2" charset="77"/>
              </a:rPr>
              <a:t>Country</a:t>
            </a:r>
            <a:r>
              <a:rPr lang="en-US" sz="1300" dirty="0">
                <a:latin typeface="Maven Pro" pitchFamily="2" charset="77"/>
              </a:rPr>
              <a:t> to </a:t>
            </a:r>
            <a:r>
              <a:rPr lang="en-US" sz="1300" b="1" dirty="0">
                <a:latin typeface="Maven Pro" pitchFamily="2" charset="77"/>
              </a:rPr>
              <a:t>Label</a:t>
            </a:r>
            <a:r>
              <a:rPr lang="en-US" sz="1300" dirty="0">
                <a:latin typeface="Maven Pro" pitchFamily="2" charset="77"/>
              </a:rPr>
              <a:t> under the Marks card.  </a:t>
            </a:r>
            <a:endParaRPr lang="en-US" sz="1600" dirty="0"/>
          </a:p>
          <a:p>
            <a:pPr marL="114300" indent="0">
              <a:buNone/>
            </a:pPr>
            <a:endParaRPr lang="en-US" sz="1600" dirty="0"/>
          </a:p>
        </p:txBody>
      </p:sp>
      <p:pic>
        <p:nvPicPr>
          <p:cNvPr id="9" name="Picture 8" descr="Map&#10;&#10;Description automatically generated">
            <a:extLst>
              <a:ext uri="{FF2B5EF4-FFF2-40B4-BE49-F238E27FC236}">
                <a16:creationId xmlns:a16="http://schemas.microsoft.com/office/drawing/2014/main" id="{FF8657E7-FDF4-5F49-B853-D3DCFEC15192}"/>
              </a:ext>
            </a:extLst>
          </p:cNvPr>
          <p:cNvPicPr>
            <a:picLocks noChangeAspect="1"/>
          </p:cNvPicPr>
          <p:nvPr/>
        </p:nvPicPr>
        <p:blipFill>
          <a:blip r:embed="rId7"/>
          <a:stretch>
            <a:fillRect/>
          </a:stretch>
        </p:blipFill>
        <p:spPr>
          <a:xfrm>
            <a:off x="3683325" y="796538"/>
            <a:ext cx="5336316" cy="3550423"/>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5F3B3A-56B1-194A-B0C7-FC6D408090F8}"/>
              </a:ext>
            </a:extLst>
          </p:cNvPr>
          <p:cNvGraphicFramePr>
            <a:graphicFrameLocks noChangeAspect="1"/>
          </p:cNvGraphicFramePr>
          <p:nvPr>
            <p:custDataLst>
              <p:tags r:id="rId2"/>
            </p:custDataLst>
            <p:extLst>
              <p:ext uri="{D42A27DB-BD31-4B8C-83A1-F6EECF244321}">
                <p14:modId xmlns:p14="http://schemas.microsoft.com/office/powerpoint/2010/main" val="10401345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223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49</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latin typeface="Maven Pro" pitchFamily="2" charset="77"/>
            </a:endParaRPr>
          </a:p>
          <a:p>
            <a:r>
              <a:rPr lang="en-US" sz="2000" dirty="0">
                <a:latin typeface="Maven Pro" pitchFamily="2" charset="77"/>
              </a:rPr>
              <a:t>Play around with filter, label, color etc.</a:t>
            </a:r>
          </a:p>
          <a:p>
            <a:r>
              <a:rPr lang="en-US" sz="2000" dirty="0">
                <a:latin typeface="Maven Pro" pitchFamily="2" charset="77"/>
              </a:rPr>
              <a:t>Feel free to activate the trend line to show the trend.</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3983463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53F4885-3AD2-D946-BD77-F436D362809D}"/>
              </a:ext>
            </a:extLst>
          </p:cNvPr>
          <p:cNvGraphicFramePr>
            <a:graphicFrameLocks noChangeAspect="1"/>
          </p:cNvGraphicFramePr>
          <p:nvPr>
            <p:custDataLst>
              <p:tags r:id="rId2"/>
            </p:custDataLst>
            <p:extLst>
              <p:ext uri="{D42A27DB-BD31-4B8C-83A1-F6EECF244321}">
                <p14:modId xmlns:p14="http://schemas.microsoft.com/office/powerpoint/2010/main" val="4148695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741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pitchFamily="2" charset="77"/>
              </a:rPr>
              <a:t>Magic Quadrant for Analytics and Business Intelligence Platforms</a:t>
            </a:r>
            <a:endParaRPr dirty="0">
              <a:latin typeface="Maven Pro"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pitchFamily="2" charset="77"/>
              </a:rPr>
              <a:t>Source: Gartner (February 2021)</a:t>
            </a:r>
            <a:endParaRPr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a:t>
            </a:fld>
            <a:endParaRPr lang="en" dirty="0">
              <a:latin typeface="Maven Pro" pitchFamily="2" charset="77"/>
            </a:endParaRPr>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443511A-7408-AF45-9CC0-E88640B0241A}"/>
              </a:ext>
            </a:extLst>
          </p:cNvPr>
          <p:cNvGraphicFramePr>
            <a:graphicFrameLocks noChangeAspect="1"/>
          </p:cNvGraphicFramePr>
          <p:nvPr>
            <p:custDataLst>
              <p:tags r:id="rId2"/>
            </p:custDataLst>
            <p:extLst>
              <p:ext uri="{D42A27DB-BD31-4B8C-83A1-F6EECF244321}">
                <p14:modId xmlns:p14="http://schemas.microsoft.com/office/powerpoint/2010/main" val="129674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325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vert="horz"/>
          <a:lstStyle/>
          <a:p>
            <a:r>
              <a:rPr lang="en-US" dirty="0">
                <a:latin typeface="Maven Pro" pitchFamily="2" charset="77"/>
              </a:rPr>
              <a:t>Create Dashboard</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latin typeface="Maven Pro" pitchFamily="2" charset="77"/>
              </a:rPr>
              <a:t>Make a dashboard by clicking on          </a:t>
            </a:r>
          </a:p>
          <a:p>
            <a:r>
              <a:rPr lang="en-US" sz="1300" dirty="0">
                <a:latin typeface="Maven Pro" pitchFamily="2" charset="77"/>
              </a:rPr>
              <a:t>The left panel contains the sheets that were created. Click and drag them onto your workspace. Using the arrows, adjust the sizes, fonts and layouts of the visualization.</a:t>
            </a:r>
          </a:p>
          <a:p>
            <a:r>
              <a:rPr lang="en-US" sz="1300" dirty="0">
                <a:latin typeface="Maven Pro" pitchFamily="2" charset="77"/>
              </a:rPr>
              <a:t>Under the dashboard menu, select “Add a Title,” to finish off.  </a:t>
            </a:r>
            <a:endParaRPr lang="en-US" sz="1600" dirty="0">
              <a:latin typeface="Maven Pro" pitchFamily="2" charset="77"/>
            </a:endParaRPr>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7"/>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8"/>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95806C-B640-8D42-88CA-198A99CC2D86}"/>
              </a:ext>
            </a:extLst>
          </p:cNvPr>
          <p:cNvGraphicFramePr>
            <a:graphicFrameLocks noChangeAspect="1"/>
          </p:cNvGraphicFramePr>
          <p:nvPr>
            <p:custDataLst>
              <p:tags r:id="rId2"/>
            </p:custDataLst>
            <p:extLst>
              <p:ext uri="{D42A27DB-BD31-4B8C-83A1-F6EECF244321}">
                <p14:modId xmlns:p14="http://schemas.microsoft.com/office/powerpoint/2010/main" val="4861316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428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51</a:t>
            </a:fld>
            <a:endParaRPr lang="en" dirty="0">
              <a:latin typeface="Maven Pro" pitchFamily="2" charset="77"/>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8DF359-F96E-D84C-84F8-A011A7B61AA0}"/>
              </a:ext>
            </a:extLst>
          </p:cNvPr>
          <p:cNvGraphicFramePr>
            <a:graphicFrameLocks noChangeAspect="1"/>
          </p:cNvGraphicFramePr>
          <p:nvPr>
            <p:custDataLst>
              <p:tags r:id="rId2"/>
            </p:custDataLst>
            <p:extLst>
              <p:ext uri="{D42A27DB-BD31-4B8C-83A1-F6EECF244321}">
                <p14:modId xmlns:p14="http://schemas.microsoft.com/office/powerpoint/2010/main" val="24151000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530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To share or present your findings the easiest way is to just export an image.</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On any worksheet go to </a:t>
            </a:r>
            <a:r>
              <a:rPr lang="en" sz="1900" b="1" i="0" u="none" strike="noStrike" cap="none" dirty="0">
                <a:solidFill>
                  <a:schemeClr val="dk2"/>
                </a:solidFill>
                <a:latin typeface="Nunito"/>
                <a:ea typeface="Nunito"/>
                <a:cs typeface="Nunito"/>
                <a:sym typeface="Nunito"/>
              </a:rPr>
              <a:t>Worksheet &gt; Export &gt; Image…</a:t>
            </a:r>
            <a:endParaRPr sz="1900" b="1"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It will give you options on Titles, Legends, Captions, and more.</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want to show a collection of visualizations you will be better off </a:t>
            </a:r>
            <a:r>
              <a:rPr lang="en" sz="1900" b="0" i="0" u="sng" strike="noStrike" cap="none" dirty="0">
                <a:solidFill>
                  <a:schemeClr val="dk2"/>
                </a:solidFill>
                <a:latin typeface="Nunito"/>
                <a:ea typeface="Nunito"/>
                <a:cs typeface="Nunito"/>
                <a:sym typeface="Nunito"/>
              </a:rPr>
              <a:t>creating a dashboard and/or a story</a:t>
            </a:r>
            <a:r>
              <a:rPr lang="en" sz="1900" b="0" i="0" u="none" strike="noStrike" cap="none" dirty="0">
                <a:solidFill>
                  <a:schemeClr val="dk2"/>
                </a:solidFill>
                <a:latin typeface="Nunito"/>
                <a:ea typeface="Nunito"/>
                <a:cs typeface="Nunito"/>
                <a:sym typeface="Nunito"/>
              </a:rPr>
              <a:t> and exporting that.</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are collaborating with another Tableau user you can share the .</a:t>
            </a:r>
            <a:r>
              <a:rPr lang="en" sz="1900" b="0" i="0" u="none" strike="noStrike" cap="none" dirty="0" err="1">
                <a:solidFill>
                  <a:schemeClr val="dk2"/>
                </a:solidFill>
                <a:latin typeface="Nunito"/>
                <a:ea typeface="Nunito"/>
                <a:cs typeface="Nunito"/>
                <a:sym typeface="Nunito"/>
              </a:rPr>
              <a:t>twbx</a:t>
            </a:r>
            <a:r>
              <a:rPr lang="en" sz="1900" b="0" i="0" u="none" strike="noStrike" cap="none" dirty="0">
                <a:solidFill>
                  <a:schemeClr val="dk2"/>
                </a:solidFill>
                <a:latin typeface="Nunito"/>
                <a:ea typeface="Nunito"/>
                <a:cs typeface="Nunito"/>
                <a:sym typeface="Nunito"/>
              </a:rPr>
              <a:t> file or just a .</a:t>
            </a:r>
            <a:r>
              <a:rPr lang="en" sz="1900" b="0" i="0" u="none" strike="noStrike" cap="none" dirty="0" err="1">
                <a:solidFill>
                  <a:schemeClr val="dk2"/>
                </a:solidFill>
                <a:latin typeface="Nunito"/>
                <a:ea typeface="Nunito"/>
                <a:cs typeface="Nunito"/>
                <a:sym typeface="Nunito"/>
              </a:rPr>
              <a:t>twb</a:t>
            </a:r>
            <a:r>
              <a:rPr lang="en" sz="1900" b="0" i="0" u="none" strike="noStrike" cap="none" dirty="0">
                <a:solidFill>
                  <a:schemeClr val="dk2"/>
                </a:solidFill>
                <a:latin typeface="Nunito"/>
                <a:ea typeface="Nunito"/>
                <a:cs typeface="Nunito"/>
                <a:sym typeface="Nunito"/>
              </a:rPr>
              <a:t> if they have the data.</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a:t>
            </a:r>
            <a:r>
              <a:rPr lang="en" sz="1900" b="0" i="0" u="none" strike="noStrike" cap="none" dirty="0" err="1">
                <a:solidFill>
                  <a:schemeClr val="dk2"/>
                </a:solidFill>
                <a:latin typeface="Nunito"/>
                <a:ea typeface="Nunito"/>
                <a:cs typeface="Nunito"/>
                <a:sym typeface="Nunito"/>
              </a:rPr>
              <a:t>publically</a:t>
            </a:r>
            <a:r>
              <a:rPr lang="en" sz="1900" b="0" i="0" u="none" strike="noStrike" cap="none" dirty="0">
                <a:solidFill>
                  <a:schemeClr val="dk2"/>
                </a:solidFill>
                <a:latin typeface="Nunito"/>
                <a:ea typeface="Nunito"/>
                <a:cs typeface="Nunito"/>
                <a:sym typeface="Nunito"/>
              </a:rPr>
              <a:t> for free.</a:t>
            </a:r>
            <a:endParaRPr sz="19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52</a:t>
            </a:fld>
            <a:endParaRPr lang="en" dirty="0">
              <a:latin typeface="Maven Pro" pitchFamily="2" charset="77"/>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F0C2115-B4CA-E348-A627-D524D5F67C1D}"/>
              </a:ext>
            </a:extLst>
          </p:cNvPr>
          <p:cNvGraphicFramePr>
            <a:graphicFrameLocks noChangeAspect="1"/>
          </p:cNvGraphicFramePr>
          <p:nvPr>
            <p:custDataLst>
              <p:tags r:id="rId2"/>
            </p:custDataLst>
            <p:extLst>
              <p:ext uri="{D42A27DB-BD31-4B8C-83A1-F6EECF244321}">
                <p14:modId xmlns:p14="http://schemas.microsoft.com/office/powerpoint/2010/main" val="2672232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633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7"/>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8"/>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53</a:t>
            </a:fld>
            <a:endParaRPr lang="en" dirty="0">
              <a:latin typeface="Maven Pro" pitchFamily="2" charset="7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6CEE66-146D-AE43-AB1E-61584918F2B4}"/>
              </a:ext>
            </a:extLst>
          </p:cNvPr>
          <p:cNvGraphicFramePr>
            <a:graphicFrameLocks noChangeAspect="1"/>
          </p:cNvGraphicFramePr>
          <p:nvPr>
            <p:custDataLst>
              <p:tags r:id="rId2"/>
            </p:custDataLst>
            <p:extLst>
              <p:ext uri="{D42A27DB-BD31-4B8C-83A1-F6EECF244321}">
                <p14:modId xmlns:p14="http://schemas.microsoft.com/office/powerpoint/2010/main" val="9304884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735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54</a:t>
            </a:fld>
            <a:endParaRPr lang="en" dirty="0">
              <a:latin typeface="Maven Pro" pitchFamily="2"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17ABCC-0050-5A41-A549-E71BD747A0A0}"/>
              </a:ext>
            </a:extLst>
          </p:cNvPr>
          <p:cNvGraphicFramePr>
            <a:graphicFrameLocks noChangeAspect="1"/>
          </p:cNvGraphicFramePr>
          <p:nvPr>
            <p:custDataLst>
              <p:tags r:id="rId2"/>
            </p:custDataLst>
            <p:extLst>
              <p:ext uri="{D42A27DB-BD31-4B8C-83A1-F6EECF244321}">
                <p14:modId xmlns:p14="http://schemas.microsoft.com/office/powerpoint/2010/main" val="37406189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837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55</a:t>
            </a:fld>
            <a:endParaRPr lang="en" dirty="0">
              <a:latin typeface="Maven Pro" pitchFamily="2"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F9B5DD-39BB-4045-A941-442D5F8D2EE4}"/>
              </a:ext>
            </a:extLst>
          </p:cNvPr>
          <p:cNvGraphicFramePr>
            <a:graphicFrameLocks noChangeAspect="1"/>
          </p:cNvGraphicFramePr>
          <p:nvPr>
            <p:custDataLst>
              <p:tags r:id="rId2"/>
            </p:custDataLst>
            <p:extLst>
              <p:ext uri="{D42A27DB-BD31-4B8C-83A1-F6EECF244321}">
                <p14:modId xmlns:p14="http://schemas.microsoft.com/office/powerpoint/2010/main" val="4021143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940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56</a:t>
            </a:fld>
            <a:endParaRPr lang="en" dirty="0">
              <a:latin typeface="Maven Pro" pitchFamily="2"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FCAE8A-E18F-C640-B6BC-B67DDDB91AED}"/>
              </a:ext>
            </a:extLst>
          </p:cNvPr>
          <p:cNvGraphicFramePr>
            <a:graphicFrameLocks noChangeAspect="1"/>
          </p:cNvGraphicFramePr>
          <p:nvPr>
            <p:custDataLst>
              <p:tags r:id="rId2"/>
            </p:custDataLst>
            <p:extLst>
              <p:ext uri="{D42A27DB-BD31-4B8C-83A1-F6EECF244321}">
                <p14:modId xmlns:p14="http://schemas.microsoft.com/office/powerpoint/2010/main" val="34969869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042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57</a:t>
            </a:fld>
            <a:endParaRPr lang="en" dirty="0">
              <a:latin typeface="Maven Pro" pitchFamily="2" charset="77"/>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2A41A6F-AF62-BE46-A485-9A38C3C81874}"/>
              </a:ext>
            </a:extLst>
          </p:cNvPr>
          <p:cNvGraphicFramePr>
            <a:graphicFrameLocks noChangeAspect="1"/>
          </p:cNvGraphicFramePr>
          <p:nvPr>
            <p:custDataLst>
              <p:tags r:id="rId2"/>
            </p:custDataLst>
            <p:extLst>
              <p:ext uri="{D42A27DB-BD31-4B8C-83A1-F6EECF244321}">
                <p14:modId xmlns:p14="http://schemas.microsoft.com/office/powerpoint/2010/main" val="17516630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45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7"/>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58</a:t>
            </a:fld>
            <a:endParaRPr lang="en" dirty="0">
              <a:latin typeface="Maven Pro" pitchFamily="2"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4BCF0A-2C5D-0C4A-AEF1-C9EC09E056F1}"/>
              </a:ext>
            </a:extLst>
          </p:cNvPr>
          <p:cNvGraphicFramePr>
            <a:graphicFrameLocks noChangeAspect="1"/>
          </p:cNvGraphicFramePr>
          <p:nvPr>
            <p:custDataLst>
              <p:tags r:id="rId2"/>
            </p:custDataLst>
            <p:extLst>
              <p:ext uri="{D42A27DB-BD31-4B8C-83A1-F6EECF244321}">
                <p14:modId xmlns:p14="http://schemas.microsoft.com/office/powerpoint/2010/main" val="26423569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247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59</a:t>
            </a:fld>
            <a:endParaRPr lang="en" dirty="0">
              <a:latin typeface="Maven Pro" pitchFamily="2"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92AA708-A4E9-854D-B270-58FA0147DBD1}"/>
              </a:ext>
            </a:extLst>
          </p:cNvPr>
          <p:cNvGraphicFramePr>
            <a:graphicFrameLocks noChangeAspect="1"/>
          </p:cNvGraphicFramePr>
          <p:nvPr>
            <p:custDataLst>
              <p:tags r:id="rId2"/>
            </p:custDataLst>
            <p:extLst>
              <p:ext uri="{D42A27DB-BD31-4B8C-83A1-F6EECF244321}">
                <p14:modId xmlns:p14="http://schemas.microsoft.com/office/powerpoint/2010/main" val="331577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44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83886"/>
            <a:ext cx="8520600" cy="572700"/>
          </a:xfrm>
        </p:spPr>
        <p:txBody>
          <a:bodyPr vert="horz"/>
          <a:lstStyle/>
          <a:p>
            <a:r>
              <a:rPr lang="en-US" sz="2400" b="1" dirty="0">
                <a:latin typeface="Maven Pro" pitchFamily="2" charset="77"/>
              </a:rPr>
              <a:t>Cycle of Visual Analytics </a:t>
            </a:r>
          </a:p>
        </p:txBody>
      </p:sp>
      <p:pic>
        <p:nvPicPr>
          <p:cNvPr id="5" name="Picture 4"/>
          <p:cNvPicPr>
            <a:picLocks noChangeAspect="1"/>
          </p:cNvPicPr>
          <p:nvPr/>
        </p:nvPicPr>
        <p:blipFill>
          <a:blip r:embed="rId7"/>
          <a:stretch>
            <a:fillRect/>
          </a:stretch>
        </p:blipFill>
        <p:spPr>
          <a:xfrm>
            <a:off x="1361479" y="566050"/>
            <a:ext cx="6464280" cy="457744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6</a:t>
            </a:fld>
            <a:endParaRPr lang="en" dirty="0">
              <a:latin typeface="Maven Pro" pitchFamily="2" charset="77"/>
            </a:endParaRPr>
          </a:p>
        </p:txBody>
      </p:sp>
    </p:spTree>
    <p:extLst>
      <p:ext uri="{BB962C8B-B14F-4D97-AF65-F5344CB8AC3E}">
        <p14:creationId xmlns:p14="http://schemas.microsoft.com/office/powerpoint/2010/main" val="2442219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BB329D-9E7E-0E4E-91F7-D63D59C2C8F5}"/>
              </a:ext>
            </a:extLst>
          </p:cNvPr>
          <p:cNvGraphicFramePr>
            <a:graphicFrameLocks noChangeAspect="1"/>
          </p:cNvGraphicFramePr>
          <p:nvPr>
            <p:custDataLst>
              <p:tags r:id="rId2"/>
            </p:custDataLst>
            <p:extLst>
              <p:ext uri="{D42A27DB-BD31-4B8C-83A1-F6EECF244321}">
                <p14:modId xmlns:p14="http://schemas.microsoft.com/office/powerpoint/2010/main" val="560304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349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aven Pro" pitchFamily="2" charset="77"/>
              </a:rPr>
              <a:t>Thank you!</a:t>
            </a:r>
            <a:br>
              <a:rPr lang="en" dirty="0">
                <a:latin typeface="Maven Pro" pitchFamily="2" charset="77"/>
              </a:rPr>
            </a:br>
            <a:r>
              <a:rPr lang="en-US" sz="1600" dirty="0">
                <a:latin typeface="Maven Pro" pitchFamily="2" charset="77"/>
              </a:rPr>
              <a:t>C</a:t>
            </a:r>
            <a:r>
              <a:rPr lang="en" sz="1600" dirty="0" err="1">
                <a:latin typeface="Maven Pro" pitchFamily="2" charset="77"/>
              </a:rPr>
              <a:t>ome</a:t>
            </a:r>
            <a:r>
              <a:rPr lang="en" sz="1600" dirty="0">
                <a:latin typeface="Maven Pro" pitchFamily="2" charset="77"/>
              </a:rPr>
              <a:t> visit us at Kravis Lower Court or email us at </a:t>
            </a:r>
            <a:r>
              <a:rPr lang="en" sz="1600" dirty="0" err="1">
                <a:latin typeface="Maven Pro" pitchFamily="2" charset="77"/>
              </a:rPr>
              <a:t>qcl@cmc.edu</a:t>
            </a:r>
            <a:endParaRPr sz="1600"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60</a:t>
            </a:fld>
            <a:endParaRPr lang="en" dirty="0">
              <a:latin typeface="Maven Pro" pitchFamily="2" charset="7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8BCB69E-69B0-4943-9738-F90088FC4EA2}"/>
              </a:ext>
            </a:extLst>
          </p:cNvPr>
          <p:cNvGraphicFramePr>
            <a:graphicFrameLocks noChangeAspect="1"/>
          </p:cNvGraphicFramePr>
          <p:nvPr>
            <p:custDataLst>
              <p:tags r:id="rId2"/>
            </p:custDataLst>
            <p:extLst>
              <p:ext uri="{D42A27DB-BD31-4B8C-83A1-F6EECF244321}">
                <p14:modId xmlns:p14="http://schemas.microsoft.com/office/powerpoint/2010/main" val="19660109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946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latin typeface="Maven Pro" pitchFamily="2" charset="77"/>
              </a:rPr>
              <a:t>Tableau Desktop</a:t>
            </a:r>
          </a:p>
          <a:p>
            <a:r>
              <a:rPr lang="en-US" dirty="0">
                <a:latin typeface="Maven Pro" pitchFamily="2" charset="77"/>
              </a:rPr>
              <a:t>Tableau Public</a:t>
            </a:r>
          </a:p>
          <a:p>
            <a:r>
              <a:rPr lang="en-US" dirty="0">
                <a:latin typeface="Maven Pro" pitchFamily="2" charset="77"/>
              </a:rPr>
              <a:t>Tableau Online</a:t>
            </a:r>
          </a:p>
          <a:p>
            <a:r>
              <a:rPr lang="en-US" dirty="0">
                <a:latin typeface="Maven Pro" pitchFamily="2" charset="77"/>
              </a:rPr>
              <a:t>Tableau Server</a:t>
            </a:r>
          </a:p>
          <a:p>
            <a:r>
              <a:rPr lang="en-US" dirty="0">
                <a:latin typeface="Maven Pro" pitchFamily="2" charset="77"/>
              </a:rPr>
              <a:t>Tableau Reader</a:t>
            </a:r>
          </a:p>
          <a:p>
            <a:endParaRPr lang="en-US" dirty="0">
              <a:latin typeface="Maven Pro" pitchFamily="2" charset="77"/>
            </a:endParaRPr>
          </a:p>
          <a:p>
            <a:pPr marL="114300" indent="0">
              <a:buNone/>
            </a:pPr>
            <a:br>
              <a:rPr lang="en-US" dirty="0">
                <a:latin typeface="Maven Pro" pitchFamily="2" charset="77"/>
              </a:rPr>
            </a:br>
            <a:endParaRPr lang="en-US" dirty="0">
              <a:latin typeface="Maven Pro" pitchFamily="2" charset="77"/>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7</a:t>
            </a:fld>
            <a:endParaRPr lang="en" dirty="0">
              <a:latin typeface="Maven Pro" pitchFamily="2" charset="77"/>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7445333-9598-DF45-B62F-9ABB359EF67F}"/>
              </a:ext>
            </a:extLst>
          </p:cNvPr>
          <p:cNvGraphicFramePr>
            <a:graphicFrameLocks noChangeAspect="1"/>
          </p:cNvGraphicFramePr>
          <p:nvPr>
            <p:custDataLst>
              <p:tags r:id="rId2"/>
            </p:custDataLst>
            <p:extLst>
              <p:ext uri="{D42A27DB-BD31-4B8C-83A1-F6EECF244321}">
                <p14:modId xmlns:p14="http://schemas.microsoft.com/office/powerpoint/2010/main" val="2770940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49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b="1" dirty="0">
                <a:latin typeface="Maven Pro" pitchFamily="2" charset="77"/>
              </a:rPr>
              <a:t>Data Analytics in Tableau </a:t>
            </a:r>
          </a:p>
        </p:txBody>
      </p:sp>
      <p:sp>
        <p:nvSpPr>
          <p:cNvPr id="3" name="Text Placeholder 2"/>
          <p:cNvSpPr>
            <a:spLocks noGrp="1"/>
          </p:cNvSpPr>
          <p:nvPr>
            <p:ph type="body" idx="1"/>
          </p:nvPr>
        </p:nvSpPr>
        <p:spPr/>
        <p:txBody>
          <a:bodyPr/>
          <a:lstStyle/>
          <a:p>
            <a:r>
              <a:rPr lang="en-US" sz="2000" b="1" dirty="0">
                <a:solidFill>
                  <a:schemeClr val="tx1"/>
                </a:solidFill>
                <a:latin typeface="Maven Pro" pitchFamily="2" charset="77"/>
              </a:rPr>
              <a:t>Developer Tools:</a:t>
            </a:r>
            <a:r>
              <a:rPr lang="en-US" sz="2000" dirty="0">
                <a:solidFill>
                  <a:schemeClr val="tx1"/>
                </a:solidFill>
                <a:latin typeface="Maven Pro" pitchFamily="2" charset="77"/>
              </a:rPr>
              <a:t> The Tableau tools that are used for development such as the creation of dashboards, charts, report generation, visualization fall into this category. The Tableau products, under this category, are the Tableau Desktop and the Tableau Public.</a:t>
            </a:r>
          </a:p>
          <a:p>
            <a:r>
              <a:rPr lang="en-US" sz="2000" b="1" dirty="0">
                <a:solidFill>
                  <a:schemeClr val="tx1"/>
                </a:solidFill>
                <a:latin typeface="Maven Pro" pitchFamily="2" charset="77"/>
              </a:rPr>
              <a:t>Sharing Tools</a:t>
            </a:r>
            <a:r>
              <a:rPr lang="en-US" sz="2000" dirty="0">
                <a:solidFill>
                  <a:schemeClr val="tx1"/>
                </a:solidFill>
                <a:latin typeface="Maven Pro" pitchFamily="2" charset="77"/>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8</a:t>
            </a:fld>
            <a:endParaRPr lang="en" dirty="0">
              <a:latin typeface="Maven Pro" pitchFamily="2" charset="77"/>
            </a:endParaRPr>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A0CF9B2-DC74-5844-97DD-54417D4C7EE9}"/>
              </a:ext>
            </a:extLst>
          </p:cNvPr>
          <p:cNvGraphicFramePr>
            <a:graphicFrameLocks noChangeAspect="1"/>
          </p:cNvGraphicFramePr>
          <p:nvPr>
            <p:custDataLst>
              <p:tags r:id="rId2"/>
            </p:custDataLst>
            <p:extLst>
              <p:ext uri="{D42A27DB-BD31-4B8C-83A1-F6EECF244321}">
                <p14:modId xmlns:p14="http://schemas.microsoft.com/office/powerpoint/2010/main" val="262282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151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a:lstStyle/>
          <a:p>
            <a:endParaRPr lang="en-US">
              <a:latin typeface="Maven Pro" pitchFamily="2" charset="77"/>
            </a:endParaRPr>
          </a:p>
        </p:txBody>
      </p:sp>
      <p:pic>
        <p:nvPicPr>
          <p:cNvPr id="4" name="Picture 3"/>
          <p:cNvPicPr>
            <a:picLocks noChangeAspect="1"/>
          </p:cNvPicPr>
          <p:nvPr/>
        </p:nvPicPr>
        <p:blipFill>
          <a:blip r:embed="rId7"/>
          <a:stretch>
            <a:fillRect/>
          </a:stretch>
        </p:blipFill>
        <p:spPr>
          <a:xfrm>
            <a:off x="456656" y="1714263"/>
            <a:ext cx="8564502" cy="2043699"/>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latin typeface="Maven Pro" pitchFamily="2" charset="77"/>
              </a:rPr>
              <a:pPr/>
              <a:t>9</a:t>
            </a:fld>
            <a:endParaRPr lang="en" dirty="0">
              <a:latin typeface="Maven Pro" pitchFamily="2" charset="77"/>
            </a:endParaRPr>
          </a:p>
        </p:txBody>
      </p:sp>
    </p:spTree>
    <p:extLst>
      <p:ext uri="{BB962C8B-B14F-4D97-AF65-F5344CB8AC3E}">
        <p14:creationId xmlns:p14="http://schemas.microsoft.com/office/powerpoint/2010/main" val="352798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9316</TotalTime>
  <Words>2861</Words>
  <Application>Microsoft Macintosh PowerPoint</Application>
  <PresentationFormat>On-screen Show (16:9)</PresentationFormat>
  <Paragraphs>351</Paragraphs>
  <Slides>60</Slides>
  <Notes>60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7" baseType="lpstr">
      <vt:lpstr>Tw Cen MT Condensed</vt:lpstr>
      <vt:lpstr>Nunito</vt:lpstr>
      <vt:lpstr>Calibri</vt:lpstr>
      <vt:lpstr>Maven Pro</vt:lpstr>
      <vt:lpstr>Arial</vt:lpstr>
      <vt:lpstr>Simple Light</vt:lpstr>
      <vt:lpstr>think-cell Slide</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Connect Excel to Tableau</vt:lpstr>
      <vt:lpstr>Data Repo</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values display how something changed over time</vt:lpstr>
      <vt:lpstr>Time Series Example </vt:lpstr>
      <vt:lpstr>Time series values display how something changed over time</vt:lpstr>
      <vt:lpstr>Time Series Example </vt:lpstr>
      <vt:lpstr>Ranking values are ordered by size (descending or ascending)</vt:lpstr>
      <vt:lpstr>Ranking values are ordered by size (descending or ascending)</vt:lpstr>
      <vt:lpstr>Ranking Example </vt:lpstr>
      <vt:lpstr>Part to Whole  values represent parts (ratios) of a whole </vt:lpstr>
      <vt:lpstr>Part to Whole  values represent parts (ratios) of a whole </vt:lpstr>
      <vt:lpstr>Pie Chart Example </vt:lpstr>
      <vt:lpstr>PowerPoint Presentation</vt:lpstr>
      <vt:lpstr>Difference  between two sets of values</vt:lpstr>
      <vt:lpstr>Difference  between two sets of values</vt:lpstr>
      <vt:lpstr>Difference Example </vt:lpstr>
      <vt:lpstr>Distribution count of values per interval along quantitative scale</vt:lpstr>
      <vt:lpstr>Distribution count of values per interval along quantitative scale</vt:lpstr>
      <vt:lpstr>Distribution Example </vt:lpstr>
      <vt:lpstr>Correlation Comparison of two paired sets of values to determine if there is a relationship between them</vt:lpstr>
      <vt:lpstr>Correlation Comparison of two paired sets of values to determine if there is a relationship between them</vt:lpstr>
      <vt:lpstr>Scatter Plot Example </vt:lpstr>
      <vt:lpstr>Basic Map Visually present the geographical region in your data</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 Come visit us at Kravis Lower Court or email us at qcl@cmc.edu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Lee, Seungho (Samuel)</cp:lastModifiedBy>
  <cp:revision>134</cp:revision>
  <cp:lastPrinted>2019-11-12T18:21:57Z</cp:lastPrinted>
  <dcterms:modified xsi:type="dcterms:W3CDTF">2021-11-11T00:14:52Z</dcterms:modified>
</cp:coreProperties>
</file>